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25"/>
  </p:notesMasterIdLst>
  <p:sldIdLst>
    <p:sldId id="256" r:id="rId2"/>
    <p:sldId id="294" r:id="rId3"/>
    <p:sldId id="261" r:id="rId4"/>
    <p:sldId id="292" r:id="rId5"/>
    <p:sldId id="280" r:id="rId6"/>
    <p:sldId id="283" r:id="rId7"/>
    <p:sldId id="289" r:id="rId8"/>
    <p:sldId id="271" r:id="rId9"/>
    <p:sldId id="293" r:id="rId10"/>
    <p:sldId id="281" r:id="rId11"/>
    <p:sldId id="284" r:id="rId12"/>
    <p:sldId id="290" r:id="rId13"/>
    <p:sldId id="286" r:id="rId14"/>
    <p:sldId id="259" r:id="rId15"/>
    <p:sldId id="282" r:id="rId16"/>
    <p:sldId id="296" r:id="rId17"/>
    <p:sldId id="297" r:id="rId18"/>
    <p:sldId id="288" r:id="rId19"/>
    <p:sldId id="298" r:id="rId20"/>
    <p:sldId id="295" r:id="rId21"/>
    <p:sldId id="300" r:id="rId22"/>
    <p:sldId id="299" r:id="rId23"/>
    <p:sldId id="279" r:id="rId24"/>
  </p:sldIdLst>
  <p:sldSz cx="9144000" cy="5143500" type="screen16x9"/>
  <p:notesSz cx="6858000" cy="9144000"/>
  <p:embeddedFontLst>
    <p:embeddedFont>
      <p:font typeface="Cabin" pitchFamily="2" charset="77"/>
      <p:regular r:id="rId26"/>
      <p:bold r:id="rId27"/>
      <p:italic r:id="rId28"/>
      <p:boldItalic r:id="rId29"/>
    </p:embeddedFont>
    <p:embeddedFont>
      <p:font typeface="Cabin Condensed" pitchFamily="2" charset="77"/>
      <p:regular r:id="rId30"/>
      <p:bold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23C6EF2-D41E-429D-9427-CC0A4876F50E}">
  <a:tblStyle styleId="{D23C6EF2-D41E-429D-9427-CC0A4876F50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98"/>
    <p:restoredTop sz="79755"/>
  </p:normalViewPr>
  <p:slideViewPr>
    <p:cSldViewPr snapToGrid="0">
      <p:cViewPr varScale="1">
        <p:scale>
          <a:sx n="126" d="100"/>
          <a:sy n="126" d="100"/>
        </p:scale>
        <p:origin x="2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50462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9547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090875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35628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30433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770256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35197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822598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72977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196072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806489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370390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571944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119944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844108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95076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5ed75ccf_0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35ed75ccf_0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61820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61950" y="-571500"/>
            <a:ext cx="6286500" cy="62865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1031425" y="1991850"/>
            <a:ext cx="49476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Cabin Condensed"/>
              <a:buNone/>
              <a:defRPr sz="6000">
                <a:solidFill>
                  <a:srgbClr val="FFFFFF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Cabin Condensed"/>
              <a:buNone/>
              <a:defRPr sz="6000">
                <a:solidFill>
                  <a:srgbClr val="FFFFFF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Cabin Condensed"/>
              <a:buNone/>
              <a:defRPr sz="6000">
                <a:solidFill>
                  <a:srgbClr val="FFFFFF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Cabin Condensed"/>
              <a:buNone/>
              <a:defRPr sz="6000">
                <a:solidFill>
                  <a:srgbClr val="FFFFFF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Cabin Condensed"/>
              <a:buNone/>
              <a:defRPr sz="6000">
                <a:solidFill>
                  <a:srgbClr val="FFFFFF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Cabin Condensed"/>
              <a:buNone/>
              <a:defRPr sz="6000">
                <a:solidFill>
                  <a:srgbClr val="FFFFFF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Cabin Condensed"/>
              <a:buNone/>
              <a:defRPr sz="6000">
                <a:solidFill>
                  <a:srgbClr val="FFFFFF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Cabin Condensed"/>
              <a:buNone/>
              <a:defRPr sz="6000">
                <a:solidFill>
                  <a:srgbClr val="FFFFFF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Cabin Condensed"/>
              <a:buNone/>
              <a:defRPr sz="6000">
                <a:solidFill>
                  <a:srgbClr val="FFFFFF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2266950" y="266700"/>
            <a:ext cx="4610100" cy="4610100"/>
          </a:xfrm>
          <a:prstGeom prst="ellipse">
            <a:avLst/>
          </a:prstGeom>
          <a:noFill/>
          <a:ln w="762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2733675" y="2116750"/>
            <a:ext cx="36765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48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4800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4800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4800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4800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4800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4800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4800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48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3143250" y="3373450"/>
            <a:ext cx="28575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  <a:highlight>
                  <a:srgbClr val="000000"/>
                </a:highlight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  <a:highlight>
                  <a:srgbClr val="000000"/>
                </a:highlight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4297650" y="44450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/>
            </a:lvl1pPr>
            <a:lvl2pPr lvl="1" algn="ctr">
              <a:buNone/>
              <a:defRPr/>
            </a:lvl2pPr>
            <a:lvl3pPr lvl="2" algn="ctr">
              <a:buNone/>
              <a:defRPr/>
            </a:lvl3pPr>
            <a:lvl4pPr lvl="3" algn="ctr">
              <a:buNone/>
              <a:defRPr/>
            </a:lvl4pPr>
            <a:lvl5pPr lvl="4" algn="ctr">
              <a:buNone/>
              <a:defRPr/>
            </a:lvl5pPr>
            <a:lvl6pPr lvl="5" algn="ctr">
              <a:buNone/>
              <a:defRPr/>
            </a:lvl6pPr>
            <a:lvl7pPr lvl="6" algn="ctr">
              <a:buNone/>
              <a:defRPr/>
            </a:lvl7pPr>
            <a:lvl8pPr lvl="7" algn="ctr">
              <a:buNone/>
              <a:defRPr/>
            </a:lvl8pPr>
            <a:lvl9pPr lvl="8" algn="ctr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bg>
      <p:bgPr>
        <a:solidFill>
          <a:srgbClr val="000000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676525" y="1247775"/>
            <a:ext cx="49053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Char char="⊙"/>
              <a:defRPr>
                <a:solidFill>
                  <a:srgbClr val="000000"/>
                </a:solidFill>
                <a:highlight>
                  <a:srgbClr val="FFFF00"/>
                </a:highlight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○"/>
              <a:defRPr>
                <a:solidFill>
                  <a:srgbClr val="000000"/>
                </a:solidFill>
                <a:highlight>
                  <a:srgbClr val="FFFF00"/>
                </a:highlight>
              </a:defRPr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  <a:defRPr>
                <a:solidFill>
                  <a:srgbClr val="000000"/>
                </a:solidFill>
                <a:highlight>
                  <a:srgbClr val="FFFF00"/>
                </a:highlight>
              </a:defRPr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  <a:defRPr>
                <a:solidFill>
                  <a:srgbClr val="000000"/>
                </a:solidFill>
                <a:highlight>
                  <a:srgbClr val="FFFF00"/>
                </a:highlight>
              </a:defRPr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  <a:defRPr>
                <a:solidFill>
                  <a:srgbClr val="000000"/>
                </a:solidFill>
                <a:highlight>
                  <a:srgbClr val="FFFF00"/>
                </a:highlight>
              </a:defRPr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■"/>
              <a:defRPr>
                <a:solidFill>
                  <a:srgbClr val="000000"/>
                </a:solidFill>
                <a:highlight>
                  <a:srgbClr val="FFFF00"/>
                </a:highlight>
              </a:defRPr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  <a:defRPr>
                <a:solidFill>
                  <a:srgbClr val="000000"/>
                </a:solidFill>
                <a:highlight>
                  <a:srgbClr val="FFFF00"/>
                </a:highlight>
              </a:defRPr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  <a:defRPr>
                <a:solidFill>
                  <a:srgbClr val="000000"/>
                </a:solidFill>
                <a:highlight>
                  <a:srgbClr val="FFFF00"/>
                </a:highlight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■"/>
              <a:defRPr>
                <a:solidFill>
                  <a:srgbClr val="000000"/>
                </a:solidFill>
                <a:highlight>
                  <a:srgbClr val="FFFF00"/>
                </a:highlight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/>
          <p:nvPr/>
        </p:nvSpPr>
        <p:spPr>
          <a:xfrm>
            <a:off x="1238250" y="705175"/>
            <a:ext cx="11787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 b="1">
                <a:solidFill>
                  <a:srgbClr val="FFFF00"/>
                </a:solidFill>
                <a:latin typeface="Cabin Condensed"/>
                <a:ea typeface="Cabin Condensed"/>
                <a:cs typeface="Cabin Condensed"/>
                <a:sym typeface="Cabin Condensed"/>
              </a:rPr>
              <a:t>“</a:t>
            </a:r>
            <a:endParaRPr sz="15000" b="1">
              <a:solidFill>
                <a:srgbClr val="FFFF00"/>
              </a:solidFill>
              <a:latin typeface="Cabin Condensed"/>
              <a:ea typeface="Cabin Condensed"/>
              <a:cs typeface="Cabin Condensed"/>
              <a:sym typeface="Cabin Condensed"/>
            </a:endParaRPr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FFFF00"/>
                </a:solidFill>
              </a:defRPr>
            </a:lvl1pPr>
            <a:lvl2pPr lvl="1">
              <a:buNone/>
              <a:defRPr>
                <a:solidFill>
                  <a:srgbClr val="FFFF00"/>
                </a:solidFill>
              </a:defRPr>
            </a:lvl2pPr>
            <a:lvl3pPr lvl="2">
              <a:buNone/>
              <a:defRPr>
                <a:solidFill>
                  <a:srgbClr val="FFFF00"/>
                </a:solidFill>
              </a:defRPr>
            </a:lvl3pPr>
            <a:lvl4pPr lvl="3">
              <a:buNone/>
              <a:defRPr>
                <a:solidFill>
                  <a:srgbClr val="FFFF00"/>
                </a:solidFill>
              </a:defRPr>
            </a:lvl4pPr>
            <a:lvl5pPr lvl="4">
              <a:buNone/>
              <a:defRPr>
                <a:solidFill>
                  <a:srgbClr val="FFFF00"/>
                </a:solidFill>
              </a:defRPr>
            </a:lvl5pPr>
            <a:lvl6pPr lvl="5">
              <a:buNone/>
              <a:defRPr>
                <a:solidFill>
                  <a:srgbClr val="FFFF00"/>
                </a:solidFill>
              </a:defRPr>
            </a:lvl6pPr>
            <a:lvl7pPr lvl="6">
              <a:buNone/>
              <a:defRPr>
                <a:solidFill>
                  <a:srgbClr val="FFFF00"/>
                </a:solidFill>
              </a:defRPr>
            </a:lvl7pPr>
            <a:lvl8pPr lvl="7">
              <a:buNone/>
              <a:defRPr>
                <a:solidFill>
                  <a:srgbClr val="FFFF00"/>
                </a:solidFill>
              </a:defRPr>
            </a:lvl8pPr>
            <a:lvl9pPr lvl="8">
              <a:buNone/>
              <a:defRPr>
                <a:solidFill>
                  <a:srgbClr val="FFFF00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0" y="0"/>
            <a:ext cx="2418600" cy="51495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98150" y="1129130"/>
            <a:ext cx="1700700" cy="148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2871075" y="1007295"/>
            <a:ext cx="5561100" cy="3571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⊙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/>
          <p:nvPr/>
        </p:nvSpPr>
        <p:spPr>
          <a:xfrm>
            <a:off x="361950" y="-571500"/>
            <a:ext cx="6286500" cy="62865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Inverse">
  <p:cSld name="BLANK_1">
    <p:bg>
      <p:bgPr>
        <a:solidFill>
          <a:srgbClr val="000000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/>
          <p:nvPr/>
        </p:nvSpPr>
        <p:spPr>
          <a:xfrm>
            <a:off x="361950" y="-571500"/>
            <a:ext cx="6286500" cy="62865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highlight>
                <a:srgbClr val="FFFF00"/>
              </a:highlight>
            </a:endParaRPr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FFFF00"/>
                </a:solidFill>
              </a:defRPr>
            </a:lvl1pPr>
            <a:lvl2pPr lvl="1">
              <a:buNone/>
              <a:defRPr>
                <a:solidFill>
                  <a:srgbClr val="FFFF00"/>
                </a:solidFill>
              </a:defRPr>
            </a:lvl2pPr>
            <a:lvl3pPr lvl="2">
              <a:buNone/>
              <a:defRPr>
                <a:solidFill>
                  <a:srgbClr val="FFFF00"/>
                </a:solidFill>
              </a:defRPr>
            </a:lvl3pPr>
            <a:lvl4pPr lvl="3">
              <a:buNone/>
              <a:defRPr>
                <a:solidFill>
                  <a:srgbClr val="FFFF00"/>
                </a:solidFill>
              </a:defRPr>
            </a:lvl4pPr>
            <a:lvl5pPr lvl="4">
              <a:buNone/>
              <a:defRPr>
                <a:solidFill>
                  <a:srgbClr val="FFFF00"/>
                </a:solidFill>
              </a:defRPr>
            </a:lvl5pPr>
            <a:lvl6pPr lvl="5">
              <a:buNone/>
              <a:defRPr>
                <a:solidFill>
                  <a:srgbClr val="FFFF00"/>
                </a:solidFill>
              </a:defRPr>
            </a:lvl6pPr>
            <a:lvl7pPr lvl="6">
              <a:buNone/>
              <a:defRPr>
                <a:solidFill>
                  <a:srgbClr val="FFFF00"/>
                </a:solidFill>
              </a:defRPr>
            </a:lvl7pPr>
            <a:lvl8pPr lvl="7">
              <a:buNone/>
              <a:defRPr>
                <a:solidFill>
                  <a:srgbClr val="FFFF00"/>
                </a:solidFill>
              </a:defRPr>
            </a:lvl8pPr>
            <a:lvl9pPr lvl="8">
              <a:buNone/>
              <a:defRPr>
                <a:solidFill>
                  <a:srgbClr val="FFFF00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FFFF0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98150" y="1129130"/>
            <a:ext cx="1700700" cy="148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bin Condensed"/>
              <a:buNone/>
              <a:defRPr sz="2400" b="1">
                <a:solidFill>
                  <a:srgbClr val="FFFFFF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bin Condensed"/>
              <a:buNone/>
              <a:defRPr sz="2400" b="1">
                <a:solidFill>
                  <a:srgbClr val="FFFFFF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bin Condensed"/>
              <a:buNone/>
              <a:defRPr sz="2400" b="1">
                <a:solidFill>
                  <a:srgbClr val="FFFFFF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bin Condensed"/>
              <a:buNone/>
              <a:defRPr sz="2400" b="1">
                <a:solidFill>
                  <a:srgbClr val="FFFFFF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bin Condensed"/>
              <a:buNone/>
              <a:defRPr sz="2400" b="1">
                <a:solidFill>
                  <a:srgbClr val="FFFFFF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bin Condensed"/>
              <a:buNone/>
              <a:defRPr sz="2400" b="1">
                <a:solidFill>
                  <a:srgbClr val="FFFFFF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bin Condensed"/>
              <a:buNone/>
              <a:defRPr sz="2400" b="1">
                <a:solidFill>
                  <a:srgbClr val="FFFFFF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bin Condensed"/>
              <a:buNone/>
              <a:defRPr sz="2400" b="1">
                <a:solidFill>
                  <a:srgbClr val="FFFFFF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bin Condensed"/>
              <a:buNone/>
              <a:defRPr sz="2400" b="1">
                <a:solidFill>
                  <a:srgbClr val="FFFFFF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871075" y="1007295"/>
            <a:ext cx="5561100" cy="357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bin"/>
              <a:buChar char="⊙"/>
              <a:defRPr sz="3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bin"/>
              <a:buChar char="○"/>
              <a:defRPr sz="24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bin"/>
              <a:buChar char="■"/>
              <a:defRPr sz="24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bin"/>
              <a:buChar char="●"/>
              <a:defRPr sz="18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bin"/>
              <a:buChar char="○"/>
              <a:defRPr sz="18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bin"/>
              <a:buChar char="■"/>
              <a:defRPr sz="18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bin"/>
              <a:buChar char="●"/>
              <a:defRPr sz="18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bin"/>
              <a:buChar char="○"/>
              <a:defRPr sz="18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bin"/>
              <a:buChar char="■"/>
              <a:defRPr sz="18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>
                <a:solidFill>
                  <a:schemeClr val="dk1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1pPr>
            <a:lvl2pPr lvl="1" algn="r">
              <a:buNone/>
              <a:defRPr sz="1200">
                <a:solidFill>
                  <a:schemeClr val="dk1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2pPr>
            <a:lvl3pPr lvl="2" algn="r">
              <a:buNone/>
              <a:defRPr sz="1200">
                <a:solidFill>
                  <a:schemeClr val="dk1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3pPr>
            <a:lvl4pPr lvl="3" algn="r">
              <a:buNone/>
              <a:defRPr sz="1200">
                <a:solidFill>
                  <a:schemeClr val="dk1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4pPr>
            <a:lvl5pPr lvl="4" algn="r">
              <a:buNone/>
              <a:defRPr sz="1200">
                <a:solidFill>
                  <a:schemeClr val="dk1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5pPr>
            <a:lvl6pPr lvl="5" algn="r">
              <a:buNone/>
              <a:defRPr sz="1200">
                <a:solidFill>
                  <a:schemeClr val="dk1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6pPr>
            <a:lvl7pPr lvl="6" algn="r">
              <a:buNone/>
              <a:defRPr sz="1200">
                <a:solidFill>
                  <a:schemeClr val="dk1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7pPr>
            <a:lvl8pPr lvl="7" algn="r">
              <a:buNone/>
              <a:defRPr sz="1200">
                <a:solidFill>
                  <a:schemeClr val="dk1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8pPr>
            <a:lvl9pPr lvl="8" algn="r">
              <a:buNone/>
              <a:defRPr sz="1200">
                <a:solidFill>
                  <a:schemeClr val="dk1"/>
                </a:solidFill>
                <a:latin typeface="Cabin Condensed"/>
                <a:ea typeface="Cabin Condensed"/>
                <a:cs typeface="Cabin Condensed"/>
                <a:sym typeface="Cabin Condense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6" r:id="rId5"/>
    <p:sldLayoutId id="2147483658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video" Target="https://www.youtube.com/embed/SP9wms6oEMo?feature=oembed" TargetMode="External"/><Relationship Id="rId1" Type="http://schemas.openxmlformats.org/officeDocument/2006/relationships/video" Target="https://www.youtube.com/embed/rinz9Avvq6A?feature=oembed" TargetMode="Externa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video" Target="https://www.youtube.com/embed/JGwWNGJdvx8?feature=oembed" TargetMode="External"/><Relationship Id="rId1" Type="http://schemas.openxmlformats.org/officeDocument/2006/relationships/video" Target="https://www.youtube.com/embed/a3VDY6ttikM?feature=oembed" TargetMode="Externa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ctrTitle"/>
          </p:nvPr>
        </p:nvSpPr>
        <p:spPr>
          <a:xfrm>
            <a:off x="844611" y="1308305"/>
            <a:ext cx="5280885" cy="252689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GB" sz="4400" dirty="0"/>
              <a:t>Why Ed Sheeran’s court victory sounds good for the music industry</a:t>
            </a:r>
            <a:br>
              <a:rPr lang="en-GB" sz="4400" dirty="0"/>
            </a:br>
            <a:br>
              <a:rPr lang="en-GB" sz="4400" dirty="0"/>
            </a:br>
            <a:r>
              <a:rPr lang="en-GB" sz="4400" dirty="0"/>
              <a:t>Dr Hayleigh Bosher</a:t>
            </a:r>
            <a:endParaRPr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6"/>
          <p:cNvSpPr txBox="1">
            <a:spLocks noGrp="1"/>
          </p:cNvSpPr>
          <p:nvPr>
            <p:ph type="ctrTitle"/>
          </p:nvPr>
        </p:nvSpPr>
        <p:spPr>
          <a:xfrm>
            <a:off x="2028019" y="2464546"/>
            <a:ext cx="5087962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>
                <a:latin typeface="Cabin"/>
                <a:ea typeface="Cabin"/>
                <a:cs typeface="Cabin"/>
                <a:sym typeface="Cabin"/>
              </a:rPr>
              <a:t>Substantial taking</a:t>
            </a:r>
            <a:endParaRPr sz="6000" dirty="0"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8" name="Google Shape;88;p16"/>
          <p:cNvSpPr txBox="1">
            <a:spLocks noGrp="1"/>
          </p:cNvSpPr>
          <p:nvPr>
            <p:ph type="sldNum" idx="12"/>
          </p:nvPr>
        </p:nvSpPr>
        <p:spPr>
          <a:xfrm>
            <a:off x="4297650" y="44450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7201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182881" y="1129130"/>
            <a:ext cx="1915969" cy="148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Substantial taking</a:t>
            </a:r>
            <a:endParaRPr dirty="0"/>
          </a:p>
        </p:txBody>
      </p:sp>
      <p:sp>
        <p:nvSpPr>
          <p:cNvPr id="100" name="Google Shape;100;p18"/>
          <p:cNvSpPr txBox="1">
            <a:spLocks noGrp="1"/>
          </p:cNvSpPr>
          <p:nvPr>
            <p:ph type="body" idx="1"/>
          </p:nvPr>
        </p:nvSpPr>
        <p:spPr>
          <a:xfrm>
            <a:off x="2491246" y="85429"/>
            <a:ext cx="6469873" cy="484349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GB" sz="2200" dirty="0"/>
              <a:t>A matter of “quality not quantity” </a:t>
            </a:r>
          </a:p>
          <a:p>
            <a:r>
              <a:rPr lang="en-GB" sz="2200" dirty="0"/>
              <a:t>“Quality” is to be determined by reference to the reason the work is protected by copyright; the originality: </a:t>
            </a:r>
            <a:r>
              <a:rPr lang="en-GB" sz="2000" dirty="0"/>
              <a:t>Newspaper Licensing Agency Ltd (NLA) v Marks and Spencer Plc [2001] 3 WLR 290</a:t>
            </a:r>
          </a:p>
          <a:p>
            <a:endParaRPr lang="en-GB" sz="2000" dirty="0"/>
          </a:p>
          <a:p>
            <a:r>
              <a:rPr lang="en-GB" sz="2200" dirty="0"/>
              <a:t>So - if the parts taken are the </a:t>
            </a:r>
            <a:r>
              <a:rPr lang="en-GB" sz="2200" i="1" dirty="0"/>
              <a:t>original elements</a:t>
            </a:r>
            <a:r>
              <a:rPr lang="en-GB" sz="2200" dirty="0"/>
              <a:t> of the work, it is more likely to be infringement. </a:t>
            </a:r>
          </a:p>
          <a:p>
            <a:r>
              <a:rPr lang="en-GB" sz="2200" dirty="0"/>
              <a:t>If the parts taken are the non-original or non-protectable parts (such as the general idea, or the theme) then it is unlikely to be infringement. </a:t>
            </a:r>
          </a:p>
          <a:p>
            <a:endParaRPr lang="en-GB" sz="2800" dirty="0"/>
          </a:p>
        </p:txBody>
      </p:sp>
      <p:sp>
        <p:nvSpPr>
          <p:cNvPr id="107" name="Google Shape;107;p1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2" name="Google Shape;349;p39">
            <a:extLst>
              <a:ext uri="{FF2B5EF4-FFF2-40B4-BE49-F238E27FC236}">
                <a16:creationId xmlns:a16="http://schemas.microsoft.com/office/drawing/2014/main" id="{BB27377A-06D8-B016-0FFC-A59E124905C1}"/>
              </a:ext>
            </a:extLst>
          </p:cNvPr>
          <p:cNvSpPr/>
          <p:nvPr/>
        </p:nvSpPr>
        <p:spPr>
          <a:xfrm>
            <a:off x="1424529" y="594047"/>
            <a:ext cx="497669" cy="535083"/>
          </a:xfrm>
          <a:custGeom>
            <a:avLst/>
            <a:gdLst/>
            <a:ahLst/>
            <a:cxnLst/>
            <a:rect l="l" t="t" r="r" b="b"/>
            <a:pathLst>
              <a:path w="13922" h="16022" extrusionOk="0">
                <a:moveTo>
                  <a:pt x="13922" y="0"/>
                </a:moveTo>
                <a:lnTo>
                  <a:pt x="3249" y="3249"/>
                </a:lnTo>
                <a:lnTo>
                  <a:pt x="3249" y="12651"/>
                </a:lnTo>
                <a:lnTo>
                  <a:pt x="2907" y="12627"/>
                </a:lnTo>
                <a:lnTo>
                  <a:pt x="2565" y="12627"/>
                </a:lnTo>
                <a:lnTo>
                  <a:pt x="2198" y="12676"/>
                </a:lnTo>
                <a:lnTo>
                  <a:pt x="1832" y="12774"/>
                </a:lnTo>
                <a:lnTo>
                  <a:pt x="1612" y="12847"/>
                </a:lnTo>
                <a:lnTo>
                  <a:pt x="1393" y="12945"/>
                </a:lnTo>
                <a:lnTo>
                  <a:pt x="1197" y="13067"/>
                </a:lnTo>
                <a:lnTo>
                  <a:pt x="1002" y="13164"/>
                </a:lnTo>
                <a:lnTo>
                  <a:pt x="806" y="13311"/>
                </a:lnTo>
                <a:lnTo>
                  <a:pt x="660" y="13433"/>
                </a:lnTo>
                <a:lnTo>
                  <a:pt x="513" y="13580"/>
                </a:lnTo>
                <a:lnTo>
                  <a:pt x="391" y="13726"/>
                </a:lnTo>
                <a:lnTo>
                  <a:pt x="269" y="13897"/>
                </a:lnTo>
                <a:lnTo>
                  <a:pt x="171" y="14044"/>
                </a:lnTo>
                <a:lnTo>
                  <a:pt x="98" y="14215"/>
                </a:lnTo>
                <a:lnTo>
                  <a:pt x="49" y="14386"/>
                </a:lnTo>
                <a:lnTo>
                  <a:pt x="25" y="14532"/>
                </a:lnTo>
                <a:lnTo>
                  <a:pt x="0" y="14703"/>
                </a:lnTo>
                <a:lnTo>
                  <a:pt x="25" y="14874"/>
                </a:lnTo>
                <a:lnTo>
                  <a:pt x="49" y="15021"/>
                </a:lnTo>
                <a:lnTo>
                  <a:pt x="123" y="15191"/>
                </a:lnTo>
                <a:lnTo>
                  <a:pt x="196" y="15338"/>
                </a:lnTo>
                <a:lnTo>
                  <a:pt x="293" y="15460"/>
                </a:lnTo>
                <a:lnTo>
                  <a:pt x="416" y="15582"/>
                </a:lnTo>
                <a:lnTo>
                  <a:pt x="562" y="15680"/>
                </a:lnTo>
                <a:lnTo>
                  <a:pt x="709" y="15778"/>
                </a:lnTo>
                <a:lnTo>
                  <a:pt x="880" y="15851"/>
                </a:lnTo>
                <a:lnTo>
                  <a:pt x="1075" y="15924"/>
                </a:lnTo>
                <a:lnTo>
                  <a:pt x="1246" y="15973"/>
                </a:lnTo>
                <a:lnTo>
                  <a:pt x="1466" y="15997"/>
                </a:lnTo>
                <a:lnTo>
                  <a:pt x="1661" y="16022"/>
                </a:lnTo>
                <a:lnTo>
                  <a:pt x="1881" y="16022"/>
                </a:lnTo>
                <a:lnTo>
                  <a:pt x="2101" y="15997"/>
                </a:lnTo>
                <a:lnTo>
                  <a:pt x="2345" y="15973"/>
                </a:lnTo>
                <a:lnTo>
                  <a:pt x="2565" y="15924"/>
                </a:lnTo>
                <a:lnTo>
                  <a:pt x="2809" y="15875"/>
                </a:lnTo>
                <a:lnTo>
                  <a:pt x="3224" y="15704"/>
                </a:lnTo>
                <a:lnTo>
                  <a:pt x="3591" y="15509"/>
                </a:lnTo>
                <a:lnTo>
                  <a:pt x="3908" y="15289"/>
                </a:lnTo>
                <a:lnTo>
                  <a:pt x="4177" y="15021"/>
                </a:lnTo>
                <a:lnTo>
                  <a:pt x="4372" y="14752"/>
                </a:lnTo>
                <a:lnTo>
                  <a:pt x="4470" y="14605"/>
                </a:lnTo>
                <a:lnTo>
                  <a:pt x="4543" y="14459"/>
                </a:lnTo>
                <a:lnTo>
                  <a:pt x="4592" y="14312"/>
                </a:lnTo>
                <a:lnTo>
                  <a:pt x="4616" y="14166"/>
                </a:lnTo>
                <a:lnTo>
                  <a:pt x="4641" y="14019"/>
                </a:lnTo>
                <a:lnTo>
                  <a:pt x="4641" y="13873"/>
                </a:lnTo>
                <a:lnTo>
                  <a:pt x="4641" y="6204"/>
                </a:lnTo>
                <a:lnTo>
                  <a:pt x="12505" y="3737"/>
                </a:lnTo>
                <a:lnTo>
                  <a:pt x="12505" y="10136"/>
                </a:lnTo>
                <a:lnTo>
                  <a:pt x="12187" y="10111"/>
                </a:lnTo>
                <a:lnTo>
                  <a:pt x="11846" y="10111"/>
                </a:lnTo>
                <a:lnTo>
                  <a:pt x="11479" y="10160"/>
                </a:lnTo>
                <a:lnTo>
                  <a:pt x="11113" y="10258"/>
                </a:lnTo>
                <a:lnTo>
                  <a:pt x="10893" y="10331"/>
                </a:lnTo>
                <a:lnTo>
                  <a:pt x="10673" y="10429"/>
                </a:lnTo>
                <a:lnTo>
                  <a:pt x="10453" y="10551"/>
                </a:lnTo>
                <a:lnTo>
                  <a:pt x="10283" y="10649"/>
                </a:lnTo>
                <a:lnTo>
                  <a:pt x="10087" y="10795"/>
                </a:lnTo>
                <a:lnTo>
                  <a:pt x="9941" y="10917"/>
                </a:lnTo>
                <a:lnTo>
                  <a:pt x="9794" y="11064"/>
                </a:lnTo>
                <a:lnTo>
                  <a:pt x="9648" y="11211"/>
                </a:lnTo>
                <a:lnTo>
                  <a:pt x="9550" y="11381"/>
                </a:lnTo>
                <a:lnTo>
                  <a:pt x="9452" y="11528"/>
                </a:lnTo>
                <a:lnTo>
                  <a:pt x="9379" y="11699"/>
                </a:lnTo>
                <a:lnTo>
                  <a:pt x="9330" y="11870"/>
                </a:lnTo>
                <a:lnTo>
                  <a:pt x="9306" y="12016"/>
                </a:lnTo>
                <a:lnTo>
                  <a:pt x="9281" y="12187"/>
                </a:lnTo>
                <a:lnTo>
                  <a:pt x="9306" y="12358"/>
                </a:lnTo>
                <a:lnTo>
                  <a:pt x="9330" y="12505"/>
                </a:lnTo>
                <a:lnTo>
                  <a:pt x="9403" y="12676"/>
                </a:lnTo>
                <a:lnTo>
                  <a:pt x="9477" y="12822"/>
                </a:lnTo>
                <a:lnTo>
                  <a:pt x="9574" y="12945"/>
                </a:lnTo>
                <a:lnTo>
                  <a:pt x="9696" y="13067"/>
                </a:lnTo>
                <a:lnTo>
                  <a:pt x="9843" y="13164"/>
                </a:lnTo>
                <a:lnTo>
                  <a:pt x="9989" y="13262"/>
                </a:lnTo>
                <a:lnTo>
                  <a:pt x="10160" y="13335"/>
                </a:lnTo>
                <a:lnTo>
                  <a:pt x="10331" y="13409"/>
                </a:lnTo>
                <a:lnTo>
                  <a:pt x="10527" y="13457"/>
                </a:lnTo>
                <a:lnTo>
                  <a:pt x="10747" y="13482"/>
                </a:lnTo>
                <a:lnTo>
                  <a:pt x="10942" y="13506"/>
                </a:lnTo>
                <a:lnTo>
                  <a:pt x="11162" y="13506"/>
                </a:lnTo>
                <a:lnTo>
                  <a:pt x="11382" y="13482"/>
                </a:lnTo>
                <a:lnTo>
                  <a:pt x="11626" y="13457"/>
                </a:lnTo>
                <a:lnTo>
                  <a:pt x="11846" y="13409"/>
                </a:lnTo>
                <a:lnTo>
                  <a:pt x="12090" y="13360"/>
                </a:lnTo>
                <a:lnTo>
                  <a:pt x="12456" y="13213"/>
                </a:lnTo>
                <a:lnTo>
                  <a:pt x="12798" y="13042"/>
                </a:lnTo>
                <a:lnTo>
                  <a:pt x="13091" y="12822"/>
                </a:lnTo>
                <a:lnTo>
                  <a:pt x="13360" y="12603"/>
                </a:lnTo>
                <a:lnTo>
                  <a:pt x="13580" y="12358"/>
                </a:lnTo>
                <a:lnTo>
                  <a:pt x="13751" y="12090"/>
                </a:lnTo>
                <a:lnTo>
                  <a:pt x="13848" y="11821"/>
                </a:lnTo>
                <a:lnTo>
                  <a:pt x="13897" y="11675"/>
                </a:lnTo>
                <a:lnTo>
                  <a:pt x="13922" y="11552"/>
                </a:lnTo>
                <a:lnTo>
                  <a:pt x="13922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70733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182881" y="1129130"/>
            <a:ext cx="1915969" cy="148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Sheeran v </a:t>
            </a:r>
            <a:r>
              <a:rPr lang="en-GB" dirty="0" err="1"/>
              <a:t>Chokri</a:t>
            </a:r>
            <a:r>
              <a:rPr lang="en-GB" dirty="0"/>
              <a:t> on substantial taking</a:t>
            </a:r>
            <a:endParaRPr dirty="0"/>
          </a:p>
        </p:txBody>
      </p:sp>
      <p:sp>
        <p:nvSpPr>
          <p:cNvPr id="100" name="Google Shape;100;p18"/>
          <p:cNvSpPr txBox="1">
            <a:spLocks noGrp="1"/>
          </p:cNvSpPr>
          <p:nvPr>
            <p:ph type="body" idx="1"/>
          </p:nvPr>
        </p:nvSpPr>
        <p:spPr>
          <a:xfrm>
            <a:off x="2491246" y="475013"/>
            <a:ext cx="6469873" cy="46684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GB" sz="2400" dirty="0"/>
              <a:t>Although the works had similarities</a:t>
            </a:r>
          </a:p>
          <a:p>
            <a:endParaRPr lang="en-GB" sz="2400" dirty="0"/>
          </a:p>
          <a:p>
            <a:r>
              <a:rPr lang="en-GB" sz="2400" dirty="0"/>
              <a:t>It did not amount to </a:t>
            </a:r>
            <a:r>
              <a:rPr lang="en-GB" sz="2400" b="1" dirty="0"/>
              <a:t>a substantial part of the song because the parts taken were unoriginal elements</a:t>
            </a:r>
          </a:p>
          <a:p>
            <a:endParaRPr lang="en-GB" sz="2400" b="1" dirty="0"/>
          </a:p>
          <a:p>
            <a:r>
              <a:rPr lang="en-GB" sz="2400" dirty="0"/>
              <a:t>Tone and composition techniques, such as clicking, are merely </a:t>
            </a:r>
            <a:r>
              <a:rPr lang="en-GB" sz="2400" b="1" dirty="0"/>
              <a:t>ideas and are too general to be the expression of ideas.</a:t>
            </a:r>
          </a:p>
        </p:txBody>
      </p:sp>
      <p:sp>
        <p:nvSpPr>
          <p:cNvPr id="107" name="Google Shape;107;p1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2" name="Google Shape;349;p39">
            <a:extLst>
              <a:ext uri="{FF2B5EF4-FFF2-40B4-BE49-F238E27FC236}">
                <a16:creationId xmlns:a16="http://schemas.microsoft.com/office/drawing/2014/main" id="{BB27377A-06D8-B016-0FFC-A59E124905C1}"/>
              </a:ext>
            </a:extLst>
          </p:cNvPr>
          <p:cNvSpPr/>
          <p:nvPr/>
        </p:nvSpPr>
        <p:spPr>
          <a:xfrm>
            <a:off x="1424529" y="594047"/>
            <a:ext cx="497669" cy="535083"/>
          </a:xfrm>
          <a:custGeom>
            <a:avLst/>
            <a:gdLst/>
            <a:ahLst/>
            <a:cxnLst/>
            <a:rect l="l" t="t" r="r" b="b"/>
            <a:pathLst>
              <a:path w="13922" h="16022" extrusionOk="0">
                <a:moveTo>
                  <a:pt x="13922" y="0"/>
                </a:moveTo>
                <a:lnTo>
                  <a:pt x="3249" y="3249"/>
                </a:lnTo>
                <a:lnTo>
                  <a:pt x="3249" y="12651"/>
                </a:lnTo>
                <a:lnTo>
                  <a:pt x="2907" y="12627"/>
                </a:lnTo>
                <a:lnTo>
                  <a:pt x="2565" y="12627"/>
                </a:lnTo>
                <a:lnTo>
                  <a:pt x="2198" y="12676"/>
                </a:lnTo>
                <a:lnTo>
                  <a:pt x="1832" y="12774"/>
                </a:lnTo>
                <a:lnTo>
                  <a:pt x="1612" y="12847"/>
                </a:lnTo>
                <a:lnTo>
                  <a:pt x="1393" y="12945"/>
                </a:lnTo>
                <a:lnTo>
                  <a:pt x="1197" y="13067"/>
                </a:lnTo>
                <a:lnTo>
                  <a:pt x="1002" y="13164"/>
                </a:lnTo>
                <a:lnTo>
                  <a:pt x="806" y="13311"/>
                </a:lnTo>
                <a:lnTo>
                  <a:pt x="660" y="13433"/>
                </a:lnTo>
                <a:lnTo>
                  <a:pt x="513" y="13580"/>
                </a:lnTo>
                <a:lnTo>
                  <a:pt x="391" y="13726"/>
                </a:lnTo>
                <a:lnTo>
                  <a:pt x="269" y="13897"/>
                </a:lnTo>
                <a:lnTo>
                  <a:pt x="171" y="14044"/>
                </a:lnTo>
                <a:lnTo>
                  <a:pt x="98" y="14215"/>
                </a:lnTo>
                <a:lnTo>
                  <a:pt x="49" y="14386"/>
                </a:lnTo>
                <a:lnTo>
                  <a:pt x="25" y="14532"/>
                </a:lnTo>
                <a:lnTo>
                  <a:pt x="0" y="14703"/>
                </a:lnTo>
                <a:lnTo>
                  <a:pt x="25" y="14874"/>
                </a:lnTo>
                <a:lnTo>
                  <a:pt x="49" y="15021"/>
                </a:lnTo>
                <a:lnTo>
                  <a:pt x="123" y="15191"/>
                </a:lnTo>
                <a:lnTo>
                  <a:pt x="196" y="15338"/>
                </a:lnTo>
                <a:lnTo>
                  <a:pt x="293" y="15460"/>
                </a:lnTo>
                <a:lnTo>
                  <a:pt x="416" y="15582"/>
                </a:lnTo>
                <a:lnTo>
                  <a:pt x="562" y="15680"/>
                </a:lnTo>
                <a:lnTo>
                  <a:pt x="709" y="15778"/>
                </a:lnTo>
                <a:lnTo>
                  <a:pt x="880" y="15851"/>
                </a:lnTo>
                <a:lnTo>
                  <a:pt x="1075" y="15924"/>
                </a:lnTo>
                <a:lnTo>
                  <a:pt x="1246" y="15973"/>
                </a:lnTo>
                <a:lnTo>
                  <a:pt x="1466" y="15997"/>
                </a:lnTo>
                <a:lnTo>
                  <a:pt x="1661" y="16022"/>
                </a:lnTo>
                <a:lnTo>
                  <a:pt x="1881" y="16022"/>
                </a:lnTo>
                <a:lnTo>
                  <a:pt x="2101" y="15997"/>
                </a:lnTo>
                <a:lnTo>
                  <a:pt x="2345" y="15973"/>
                </a:lnTo>
                <a:lnTo>
                  <a:pt x="2565" y="15924"/>
                </a:lnTo>
                <a:lnTo>
                  <a:pt x="2809" y="15875"/>
                </a:lnTo>
                <a:lnTo>
                  <a:pt x="3224" y="15704"/>
                </a:lnTo>
                <a:lnTo>
                  <a:pt x="3591" y="15509"/>
                </a:lnTo>
                <a:lnTo>
                  <a:pt x="3908" y="15289"/>
                </a:lnTo>
                <a:lnTo>
                  <a:pt x="4177" y="15021"/>
                </a:lnTo>
                <a:lnTo>
                  <a:pt x="4372" y="14752"/>
                </a:lnTo>
                <a:lnTo>
                  <a:pt x="4470" y="14605"/>
                </a:lnTo>
                <a:lnTo>
                  <a:pt x="4543" y="14459"/>
                </a:lnTo>
                <a:lnTo>
                  <a:pt x="4592" y="14312"/>
                </a:lnTo>
                <a:lnTo>
                  <a:pt x="4616" y="14166"/>
                </a:lnTo>
                <a:lnTo>
                  <a:pt x="4641" y="14019"/>
                </a:lnTo>
                <a:lnTo>
                  <a:pt x="4641" y="13873"/>
                </a:lnTo>
                <a:lnTo>
                  <a:pt x="4641" y="6204"/>
                </a:lnTo>
                <a:lnTo>
                  <a:pt x="12505" y="3737"/>
                </a:lnTo>
                <a:lnTo>
                  <a:pt x="12505" y="10136"/>
                </a:lnTo>
                <a:lnTo>
                  <a:pt x="12187" y="10111"/>
                </a:lnTo>
                <a:lnTo>
                  <a:pt x="11846" y="10111"/>
                </a:lnTo>
                <a:lnTo>
                  <a:pt x="11479" y="10160"/>
                </a:lnTo>
                <a:lnTo>
                  <a:pt x="11113" y="10258"/>
                </a:lnTo>
                <a:lnTo>
                  <a:pt x="10893" y="10331"/>
                </a:lnTo>
                <a:lnTo>
                  <a:pt x="10673" y="10429"/>
                </a:lnTo>
                <a:lnTo>
                  <a:pt x="10453" y="10551"/>
                </a:lnTo>
                <a:lnTo>
                  <a:pt x="10283" y="10649"/>
                </a:lnTo>
                <a:lnTo>
                  <a:pt x="10087" y="10795"/>
                </a:lnTo>
                <a:lnTo>
                  <a:pt x="9941" y="10917"/>
                </a:lnTo>
                <a:lnTo>
                  <a:pt x="9794" y="11064"/>
                </a:lnTo>
                <a:lnTo>
                  <a:pt x="9648" y="11211"/>
                </a:lnTo>
                <a:lnTo>
                  <a:pt x="9550" y="11381"/>
                </a:lnTo>
                <a:lnTo>
                  <a:pt x="9452" y="11528"/>
                </a:lnTo>
                <a:lnTo>
                  <a:pt x="9379" y="11699"/>
                </a:lnTo>
                <a:lnTo>
                  <a:pt x="9330" y="11870"/>
                </a:lnTo>
                <a:lnTo>
                  <a:pt x="9306" y="12016"/>
                </a:lnTo>
                <a:lnTo>
                  <a:pt x="9281" y="12187"/>
                </a:lnTo>
                <a:lnTo>
                  <a:pt x="9306" y="12358"/>
                </a:lnTo>
                <a:lnTo>
                  <a:pt x="9330" y="12505"/>
                </a:lnTo>
                <a:lnTo>
                  <a:pt x="9403" y="12676"/>
                </a:lnTo>
                <a:lnTo>
                  <a:pt x="9477" y="12822"/>
                </a:lnTo>
                <a:lnTo>
                  <a:pt x="9574" y="12945"/>
                </a:lnTo>
                <a:lnTo>
                  <a:pt x="9696" y="13067"/>
                </a:lnTo>
                <a:lnTo>
                  <a:pt x="9843" y="13164"/>
                </a:lnTo>
                <a:lnTo>
                  <a:pt x="9989" y="13262"/>
                </a:lnTo>
                <a:lnTo>
                  <a:pt x="10160" y="13335"/>
                </a:lnTo>
                <a:lnTo>
                  <a:pt x="10331" y="13409"/>
                </a:lnTo>
                <a:lnTo>
                  <a:pt x="10527" y="13457"/>
                </a:lnTo>
                <a:lnTo>
                  <a:pt x="10747" y="13482"/>
                </a:lnTo>
                <a:lnTo>
                  <a:pt x="10942" y="13506"/>
                </a:lnTo>
                <a:lnTo>
                  <a:pt x="11162" y="13506"/>
                </a:lnTo>
                <a:lnTo>
                  <a:pt x="11382" y="13482"/>
                </a:lnTo>
                <a:lnTo>
                  <a:pt x="11626" y="13457"/>
                </a:lnTo>
                <a:lnTo>
                  <a:pt x="11846" y="13409"/>
                </a:lnTo>
                <a:lnTo>
                  <a:pt x="12090" y="13360"/>
                </a:lnTo>
                <a:lnTo>
                  <a:pt x="12456" y="13213"/>
                </a:lnTo>
                <a:lnTo>
                  <a:pt x="12798" y="13042"/>
                </a:lnTo>
                <a:lnTo>
                  <a:pt x="13091" y="12822"/>
                </a:lnTo>
                <a:lnTo>
                  <a:pt x="13360" y="12603"/>
                </a:lnTo>
                <a:lnTo>
                  <a:pt x="13580" y="12358"/>
                </a:lnTo>
                <a:lnTo>
                  <a:pt x="13751" y="12090"/>
                </a:lnTo>
                <a:lnTo>
                  <a:pt x="13848" y="11821"/>
                </a:lnTo>
                <a:lnTo>
                  <a:pt x="13897" y="11675"/>
                </a:lnTo>
                <a:lnTo>
                  <a:pt x="13922" y="11552"/>
                </a:lnTo>
                <a:lnTo>
                  <a:pt x="13922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64663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 txBox="1">
            <a:spLocks noGrp="1"/>
          </p:cNvSpPr>
          <p:nvPr>
            <p:ph type="body" idx="1"/>
          </p:nvPr>
        </p:nvSpPr>
        <p:spPr>
          <a:xfrm>
            <a:off x="2676525" y="1247774"/>
            <a:ext cx="4905300" cy="316166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GB" dirty="0"/>
              <a:t> “We ended up with musicologist in court where we had about 25 songs all with the same structure and the same notes.”</a:t>
            </a:r>
          </a:p>
          <a:p>
            <a:pPr marL="0" lvl="0" indent="0">
              <a:buNone/>
            </a:pPr>
            <a:r>
              <a:rPr lang="en-GB" dirty="0"/>
              <a:t> </a:t>
            </a:r>
          </a:p>
          <a:p>
            <a:pPr marL="0" lvl="0" indent="0">
              <a:buNone/>
            </a:pPr>
            <a:r>
              <a:rPr lang="en-GB" dirty="0"/>
              <a:t>George Harrison </a:t>
            </a:r>
            <a:endParaRPr dirty="0"/>
          </a:p>
        </p:txBody>
      </p:sp>
      <p:sp>
        <p:nvSpPr>
          <p:cNvPr id="94" name="Google Shape;94;p17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83797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6"/>
          <p:cNvSpPr txBox="1">
            <a:spLocks noGrp="1"/>
          </p:cNvSpPr>
          <p:nvPr>
            <p:ph type="ctrTitle"/>
          </p:nvPr>
        </p:nvSpPr>
        <p:spPr>
          <a:xfrm>
            <a:off x="2028019" y="2506749"/>
            <a:ext cx="5087962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>
                <a:latin typeface="Cabin"/>
                <a:ea typeface="Cabin"/>
                <a:cs typeface="Cabin"/>
                <a:sym typeface="Cabin"/>
              </a:rPr>
              <a:t>Unconscious copying </a:t>
            </a:r>
            <a:endParaRPr sz="6000" dirty="0"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8" name="Google Shape;88;p16"/>
          <p:cNvSpPr txBox="1">
            <a:spLocks noGrp="1"/>
          </p:cNvSpPr>
          <p:nvPr>
            <p:ph type="sldNum" idx="12"/>
          </p:nvPr>
        </p:nvSpPr>
        <p:spPr>
          <a:xfrm>
            <a:off x="4297650" y="44450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392396" y="937948"/>
            <a:ext cx="1915969" cy="148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U</a:t>
            </a:r>
            <a:r>
              <a:rPr lang="en" dirty="0"/>
              <a:t>unconscious copying</a:t>
            </a:r>
            <a:endParaRPr dirty="0"/>
          </a:p>
        </p:txBody>
      </p:sp>
      <p:sp>
        <p:nvSpPr>
          <p:cNvPr id="100" name="Google Shape;100;p18"/>
          <p:cNvSpPr txBox="1">
            <a:spLocks noGrp="1"/>
          </p:cNvSpPr>
          <p:nvPr>
            <p:ph type="body" idx="1"/>
          </p:nvPr>
        </p:nvSpPr>
        <p:spPr>
          <a:xfrm>
            <a:off x="2308365" y="0"/>
            <a:ext cx="6652754" cy="484349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GB" sz="2800" dirty="0"/>
              <a:t>The Chiffons (He’s so Fine) v George Harrison (My Sweet Lord)</a:t>
            </a:r>
          </a:p>
          <a:p>
            <a:r>
              <a:rPr lang="en-GB" sz="2800" dirty="0"/>
              <a:t>The first step in a copyright infringement claim is that the defendant has to have heard the song before </a:t>
            </a:r>
          </a:p>
          <a:p>
            <a:r>
              <a:rPr lang="en-GB" sz="2800" dirty="0"/>
              <a:t>Bar is set LOW. Harrison said he’d heard of the song but didn’t copy</a:t>
            </a:r>
          </a:p>
          <a:p>
            <a:r>
              <a:rPr lang="en-GB" sz="2800" dirty="0"/>
              <a:t>Court said, the songs were so similar that he must have subconsciously copied!</a:t>
            </a:r>
          </a:p>
          <a:p>
            <a:endParaRPr lang="en-GB" sz="2400" dirty="0"/>
          </a:p>
        </p:txBody>
      </p:sp>
      <p:sp>
        <p:nvSpPr>
          <p:cNvPr id="107" name="Google Shape;107;p1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sp>
        <p:nvSpPr>
          <p:cNvPr id="2" name="Google Shape;349;p39">
            <a:extLst>
              <a:ext uri="{FF2B5EF4-FFF2-40B4-BE49-F238E27FC236}">
                <a16:creationId xmlns:a16="http://schemas.microsoft.com/office/drawing/2014/main" id="{7F82FAC9-EA9B-6E00-C846-049DE4347113}"/>
              </a:ext>
            </a:extLst>
          </p:cNvPr>
          <p:cNvSpPr/>
          <p:nvPr/>
        </p:nvSpPr>
        <p:spPr>
          <a:xfrm>
            <a:off x="1601181" y="331780"/>
            <a:ext cx="497669" cy="535083"/>
          </a:xfrm>
          <a:custGeom>
            <a:avLst/>
            <a:gdLst/>
            <a:ahLst/>
            <a:cxnLst/>
            <a:rect l="l" t="t" r="r" b="b"/>
            <a:pathLst>
              <a:path w="13922" h="16022" extrusionOk="0">
                <a:moveTo>
                  <a:pt x="13922" y="0"/>
                </a:moveTo>
                <a:lnTo>
                  <a:pt x="3249" y="3249"/>
                </a:lnTo>
                <a:lnTo>
                  <a:pt x="3249" y="12651"/>
                </a:lnTo>
                <a:lnTo>
                  <a:pt x="2907" y="12627"/>
                </a:lnTo>
                <a:lnTo>
                  <a:pt x="2565" y="12627"/>
                </a:lnTo>
                <a:lnTo>
                  <a:pt x="2198" y="12676"/>
                </a:lnTo>
                <a:lnTo>
                  <a:pt x="1832" y="12774"/>
                </a:lnTo>
                <a:lnTo>
                  <a:pt x="1612" y="12847"/>
                </a:lnTo>
                <a:lnTo>
                  <a:pt x="1393" y="12945"/>
                </a:lnTo>
                <a:lnTo>
                  <a:pt x="1197" y="13067"/>
                </a:lnTo>
                <a:lnTo>
                  <a:pt x="1002" y="13164"/>
                </a:lnTo>
                <a:lnTo>
                  <a:pt x="806" y="13311"/>
                </a:lnTo>
                <a:lnTo>
                  <a:pt x="660" y="13433"/>
                </a:lnTo>
                <a:lnTo>
                  <a:pt x="513" y="13580"/>
                </a:lnTo>
                <a:lnTo>
                  <a:pt x="391" y="13726"/>
                </a:lnTo>
                <a:lnTo>
                  <a:pt x="269" y="13897"/>
                </a:lnTo>
                <a:lnTo>
                  <a:pt x="171" y="14044"/>
                </a:lnTo>
                <a:lnTo>
                  <a:pt x="98" y="14215"/>
                </a:lnTo>
                <a:lnTo>
                  <a:pt x="49" y="14386"/>
                </a:lnTo>
                <a:lnTo>
                  <a:pt x="25" y="14532"/>
                </a:lnTo>
                <a:lnTo>
                  <a:pt x="0" y="14703"/>
                </a:lnTo>
                <a:lnTo>
                  <a:pt x="25" y="14874"/>
                </a:lnTo>
                <a:lnTo>
                  <a:pt x="49" y="15021"/>
                </a:lnTo>
                <a:lnTo>
                  <a:pt x="123" y="15191"/>
                </a:lnTo>
                <a:lnTo>
                  <a:pt x="196" y="15338"/>
                </a:lnTo>
                <a:lnTo>
                  <a:pt x="293" y="15460"/>
                </a:lnTo>
                <a:lnTo>
                  <a:pt x="416" y="15582"/>
                </a:lnTo>
                <a:lnTo>
                  <a:pt x="562" y="15680"/>
                </a:lnTo>
                <a:lnTo>
                  <a:pt x="709" y="15778"/>
                </a:lnTo>
                <a:lnTo>
                  <a:pt x="880" y="15851"/>
                </a:lnTo>
                <a:lnTo>
                  <a:pt x="1075" y="15924"/>
                </a:lnTo>
                <a:lnTo>
                  <a:pt x="1246" y="15973"/>
                </a:lnTo>
                <a:lnTo>
                  <a:pt x="1466" y="15997"/>
                </a:lnTo>
                <a:lnTo>
                  <a:pt x="1661" y="16022"/>
                </a:lnTo>
                <a:lnTo>
                  <a:pt x="1881" y="16022"/>
                </a:lnTo>
                <a:lnTo>
                  <a:pt x="2101" y="15997"/>
                </a:lnTo>
                <a:lnTo>
                  <a:pt x="2345" y="15973"/>
                </a:lnTo>
                <a:lnTo>
                  <a:pt x="2565" y="15924"/>
                </a:lnTo>
                <a:lnTo>
                  <a:pt x="2809" y="15875"/>
                </a:lnTo>
                <a:lnTo>
                  <a:pt x="3224" y="15704"/>
                </a:lnTo>
                <a:lnTo>
                  <a:pt x="3591" y="15509"/>
                </a:lnTo>
                <a:lnTo>
                  <a:pt x="3908" y="15289"/>
                </a:lnTo>
                <a:lnTo>
                  <a:pt x="4177" y="15021"/>
                </a:lnTo>
                <a:lnTo>
                  <a:pt x="4372" y="14752"/>
                </a:lnTo>
                <a:lnTo>
                  <a:pt x="4470" y="14605"/>
                </a:lnTo>
                <a:lnTo>
                  <a:pt x="4543" y="14459"/>
                </a:lnTo>
                <a:lnTo>
                  <a:pt x="4592" y="14312"/>
                </a:lnTo>
                <a:lnTo>
                  <a:pt x="4616" y="14166"/>
                </a:lnTo>
                <a:lnTo>
                  <a:pt x="4641" y="14019"/>
                </a:lnTo>
                <a:lnTo>
                  <a:pt x="4641" y="13873"/>
                </a:lnTo>
                <a:lnTo>
                  <a:pt x="4641" y="6204"/>
                </a:lnTo>
                <a:lnTo>
                  <a:pt x="12505" y="3737"/>
                </a:lnTo>
                <a:lnTo>
                  <a:pt x="12505" y="10136"/>
                </a:lnTo>
                <a:lnTo>
                  <a:pt x="12187" y="10111"/>
                </a:lnTo>
                <a:lnTo>
                  <a:pt x="11846" y="10111"/>
                </a:lnTo>
                <a:lnTo>
                  <a:pt x="11479" y="10160"/>
                </a:lnTo>
                <a:lnTo>
                  <a:pt x="11113" y="10258"/>
                </a:lnTo>
                <a:lnTo>
                  <a:pt x="10893" y="10331"/>
                </a:lnTo>
                <a:lnTo>
                  <a:pt x="10673" y="10429"/>
                </a:lnTo>
                <a:lnTo>
                  <a:pt x="10453" y="10551"/>
                </a:lnTo>
                <a:lnTo>
                  <a:pt x="10283" y="10649"/>
                </a:lnTo>
                <a:lnTo>
                  <a:pt x="10087" y="10795"/>
                </a:lnTo>
                <a:lnTo>
                  <a:pt x="9941" y="10917"/>
                </a:lnTo>
                <a:lnTo>
                  <a:pt x="9794" y="11064"/>
                </a:lnTo>
                <a:lnTo>
                  <a:pt x="9648" y="11211"/>
                </a:lnTo>
                <a:lnTo>
                  <a:pt x="9550" y="11381"/>
                </a:lnTo>
                <a:lnTo>
                  <a:pt x="9452" y="11528"/>
                </a:lnTo>
                <a:lnTo>
                  <a:pt x="9379" y="11699"/>
                </a:lnTo>
                <a:lnTo>
                  <a:pt x="9330" y="11870"/>
                </a:lnTo>
                <a:lnTo>
                  <a:pt x="9306" y="12016"/>
                </a:lnTo>
                <a:lnTo>
                  <a:pt x="9281" y="12187"/>
                </a:lnTo>
                <a:lnTo>
                  <a:pt x="9306" y="12358"/>
                </a:lnTo>
                <a:lnTo>
                  <a:pt x="9330" y="12505"/>
                </a:lnTo>
                <a:lnTo>
                  <a:pt x="9403" y="12676"/>
                </a:lnTo>
                <a:lnTo>
                  <a:pt x="9477" y="12822"/>
                </a:lnTo>
                <a:lnTo>
                  <a:pt x="9574" y="12945"/>
                </a:lnTo>
                <a:lnTo>
                  <a:pt x="9696" y="13067"/>
                </a:lnTo>
                <a:lnTo>
                  <a:pt x="9843" y="13164"/>
                </a:lnTo>
                <a:lnTo>
                  <a:pt x="9989" y="13262"/>
                </a:lnTo>
                <a:lnTo>
                  <a:pt x="10160" y="13335"/>
                </a:lnTo>
                <a:lnTo>
                  <a:pt x="10331" y="13409"/>
                </a:lnTo>
                <a:lnTo>
                  <a:pt x="10527" y="13457"/>
                </a:lnTo>
                <a:lnTo>
                  <a:pt x="10747" y="13482"/>
                </a:lnTo>
                <a:lnTo>
                  <a:pt x="10942" y="13506"/>
                </a:lnTo>
                <a:lnTo>
                  <a:pt x="11162" y="13506"/>
                </a:lnTo>
                <a:lnTo>
                  <a:pt x="11382" y="13482"/>
                </a:lnTo>
                <a:lnTo>
                  <a:pt x="11626" y="13457"/>
                </a:lnTo>
                <a:lnTo>
                  <a:pt x="11846" y="13409"/>
                </a:lnTo>
                <a:lnTo>
                  <a:pt x="12090" y="13360"/>
                </a:lnTo>
                <a:lnTo>
                  <a:pt x="12456" y="13213"/>
                </a:lnTo>
                <a:lnTo>
                  <a:pt x="12798" y="13042"/>
                </a:lnTo>
                <a:lnTo>
                  <a:pt x="13091" y="12822"/>
                </a:lnTo>
                <a:lnTo>
                  <a:pt x="13360" y="12603"/>
                </a:lnTo>
                <a:lnTo>
                  <a:pt x="13580" y="12358"/>
                </a:lnTo>
                <a:lnTo>
                  <a:pt x="13751" y="12090"/>
                </a:lnTo>
                <a:lnTo>
                  <a:pt x="13848" y="11821"/>
                </a:lnTo>
                <a:lnTo>
                  <a:pt x="13897" y="11675"/>
                </a:lnTo>
                <a:lnTo>
                  <a:pt x="13922" y="11552"/>
                </a:lnTo>
                <a:lnTo>
                  <a:pt x="13922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" name="Online Media 3" descr="The Chiffons - He´s So Fine">
            <a:hlinkClick r:id="" action="ppaction://media"/>
            <a:extLst>
              <a:ext uri="{FF2B5EF4-FFF2-40B4-BE49-F238E27FC236}">
                <a16:creationId xmlns:a16="http://schemas.microsoft.com/office/drawing/2014/main" id="{4047E755-41B9-1D76-882E-E5CDC790D34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274894" y="2263515"/>
            <a:ext cx="1840388" cy="1039819"/>
          </a:xfrm>
          <a:prstGeom prst="rect">
            <a:avLst/>
          </a:prstGeom>
        </p:spPr>
      </p:pic>
      <p:pic>
        <p:nvPicPr>
          <p:cNvPr id="4" name="Online Media 4" descr="George Harrison - My Sweet Lord">
            <a:hlinkClick r:id="" action="ppaction://media"/>
            <a:extLst>
              <a:ext uri="{FF2B5EF4-FFF2-40B4-BE49-F238E27FC236}">
                <a16:creationId xmlns:a16="http://schemas.microsoft.com/office/drawing/2014/main" id="{D44106B5-85F3-E990-8E13-13DD6C16C4E7}"/>
              </a:ext>
            </a:extLst>
          </p:cNvPr>
          <p:cNvPicPr>
            <a:picLocks noRot="1" noChangeAspect="1"/>
          </p:cNvPicPr>
          <p:nvPr>
            <a:videoFile r:link="rId2"/>
          </p:nvPr>
        </p:nvPicPr>
        <p:blipFill>
          <a:blip r:embed="rId6"/>
          <a:stretch>
            <a:fillRect/>
          </a:stretch>
        </p:blipFill>
        <p:spPr>
          <a:xfrm>
            <a:off x="149602" y="3827868"/>
            <a:ext cx="2158763" cy="1219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260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5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 vol="80000">
                <p:cTn id="16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1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22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 txBox="1">
            <a:spLocks noGrp="1"/>
          </p:cNvSpPr>
          <p:nvPr>
            <p:ph type="body" idx="1"/>
          </p:nvPr>
        </p:nvSpPr>
        <p:spPr>
          <a:xfrm>
            <a:off x="2676525" y="1247774"/>
            <a:ext cx="4905300" cy="2511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GB" dirty="0"/>
              <a:t> “</a:t>
            </a:r>
            <a:r>
              <a:rPr lang="en-GB" i="1" dirty="0"/>
              <a:t>Once you get people thinking ‘oh well they beat Harrison on My Sweet Lord’ … they can sue the world.”</a:t>
            </a:r>
          </a:p>
          <a:p>
            <a:pPr marL="0" lvl="0" indent="0">
              <a:buNone/>
            </a:pPr>
            <a:endParaRPr lang="en-GB" i="1" dirty="0"/>
          </a:p>
          <a:p>
            <a:pPr marL="0" indent="0">
              <a:buNone/>
            </a:pPr>
            <a:r>
              <a:rPr lang="en-GB" dirty="0"/>
              <a:t>George Harrison </a:t>
            </a:r>
          </a:p>
          <a:p>
            <a:pPr marL="0" lvl="0" indent="0">
              <a:buNone/>
            </a:pPr>
            <a:r>
              <a:rPr lang="en-GB" dirty="0"/>
              <a:t> </a:t>
            </a:r>
            <a:endParaRPr dirty="0"/>
          </a:p>
        </p:txBody>
      </p:sp>
      <p:sp>
        <p:nvSpPr>
          <p:cNvPr id="94" name="Google Shape;94;p17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412371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6"/>
          <p:cNvSpPr txBox="1">
            <a:spLocks noGrp="1"/>
          </p:cNvSpPr>
          <p:nvPr>
            <p:ph type="ctrTitle"/>
          </p:nvPr>
        </p:nvSpPr>
        <p:spPr>
          <a:xfrm>
            <a:off x="2028019" y="1866669"/>
            <a:ext cx="5087962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>
                <a:latin typeface="Cabin"/>
                <a:ea typeface="Cabin"/>
                <a:cs typeface="Cabin"/>
                <a:sym typeface="Cabin"/>
              </a:rPr>
              <a:t>Good news?</a:t>
            </a:r>
            <a:endParaRPr sz="6000" dirty="0"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8" name="Google Shape;88;p16"/>
          <p:cNvSpPr txBox="1">
            <a:spLocks noGrp="1"/>
          </p:cNvSpPr>
          <p:nvPr>
            <p:ph type="sldNum" idx="12"/>
          </p:nvPr>
        </p:nvSpPr>
        <p:spPr>
          <a:xfrm>
            <a:off x="4297650" y="44450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34897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182881" y="1129130"/>
            <a:ext cx="1915969" cy="148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Sheeran v </a:t>
            </a:r>
            <a:r>
              <a:rPr lang="en-GB" dirty="0" err="1"/>
              <a:t>Chokri</a:t>
            </a:r>
            <a:r>
              <a:rPr lang="en-GB" dirty="0"/>
              <a:t> on Unconscious copying</a:t>
            </a:r>
            <a:endParaRPr dirty="0"/>
          </a:p>
        </p:txBody>
      </p:sp>
      <p:sp>
        <p:nvSpPr>
          <p:cNvPr id="100" name="Google Shape;100;p18"/>
          <p:cNvSpPr txBox="1">
            <a:spLocks noGrp="1"/>
          </p:cNvSpPr>
          <p:nvPr>
            <p:ph type="body" idx="1"/>
          </p:nvPr>
        </p:nvSpPr>
        <p:spPr>
          <a:xfrm>
            <a:off x="2491246" y="85429"/>
            <a:ext cx="6469873" cy="25275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GB" sz="2800" dirty="0"/>
              <a:t> Because no access, Sheeran also did not subconsciously copy. </a:t>
            </a:r>
          </a:p>
          <a:p>
            <a:r>
              <a:rPr lang="en-GB" sz="2800" dirty="0"/>
              <a:t>But the possibility in general not ruled out. </a:t>
            </a:r>
          </a:p>
          <a:p>
            <a:r>
              <a:rPr lang="en-GB" sz="2800" dirty="0"/>
              <a:t>Still a fear for music makers who now use musicologists ahead of music releases</a:t>
            </a:r>
          </a:p>
          <a:p>
            <a:r>
              <a:rPr lang="en-GB" sz="2800" dirty="0"/>
              <a:t>Sheeran said he records all creative sessions for fear of claims</a:t>
            </a:r>
          </a:p>
        </p:txBody>
      </p:sp>
      <p:sp>
        <p:nvSpPr>
          <p:cNvPr id="107" name="Google Shape;107;p1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sp>
        <p:nvSpPr>
          <p:cNvPr id="2" name="Google Shape;349;p39">
            <a:extLst>
              <a:ext uri="{FF2B5EF4-FFF2-40B4-BE49-F238E27FC236}">
                <a16:creationId xmlns:a16="http://schemas.microsoft.com/office/drawing/2014/main" id="{BB27377A-06D8-B016-0FFC-A59E124905C1}"/>
              </a:ext>
            </a:extLst>
          </p:cNvPr>
          <p:cNvSpPr/>
          <p:nvPr/>
        </p:nvSpPr>
        <p:spPr>
          <a:xfrm>
            <a:off x="1424529" y="594047"/>
            <a:ext cx="497669" cy="535083"/>
          </a:xfrm>
          <a:custGeom>
            <a:avLst/>
            <a:gdLst/>
            <a:ahLst/>
            <a:cxnLst/>
            <a:rect l="l" t="t" r="r" b="b"/>
            <a:pathLst>
              <a:path w="13922" h="16022" extrusionOk="0">
                <a:moveTo>
                  <a:pt x="13922" y="0"/>
                </a:moveTo>
                <a:lnTo>
                  <a:pt x="3249" y="3249"/>
                </a:lnTo>
                <a:lnTo>
                  <a:pt x="3249" y="12651"/>
                </a:lnTo>
                <a:lnTo>
                  <a:pt x="2907" y="12627"/>
                </a:lnTo>
                <a:lnTo>
                  <a:pt x="2565" y="12627"/>
                </a:lnTo>
                <a:lnTo>
                  <a:pt x="2198" y="12676"/>
                </a:lnTo>
                <a:lnTo>
                  <a:pt x="1832" y="12774"/>
                </a:lnTo>
                <a:lnTo>
                  <a:pt x="1612" y="12847"/>
                </a:lnTo>
                <a:lnTo>
                  <a:pt x="1393" y="12945"/>
                </a:lnTo>
                <a:lnTo>
                  <a:pt x="1197" y="13067"/>
                </a:lnTo>
                <a:lnTo>
                  <a:pt x="1002" y="13164"/>
                </a:lnTo>
                <a:lnTo>
                  <a:pt x="806" y="13311"/>
                </a:lnTo>
                <a:lnTo>
                  <a:pt x="660" y="13433"/>
                </a:lnTo>
                <a:lnTo>
                  <a:pt x="513" y="13580"/>
                </a:lnTo>
                <a:lnTo>
                  <a:pt x="391" y="13726"/>
                </a:lnTo>
                <a:lnTo>
                  <a:pt x="269" y="13897"/>
                </a:lnTo>
                <a:lnTo>
                  <a:pt x="171" y="14044"/>
                </a:lnTo>
                <a:lnTo>
                  <a:pt x="98" y="14215"/>
                </a:lnTo>
                <a:lnTo>
                  <a:pt x="49" y="14386"/>
                </a:lnTo>
                <a:lnTo>
                  <a:pt x="25" y="14532"/>
                </a:lnTo>
                <a:lnTo>
                  <a:pt x="0" y="14703"/>
                </a:lnTo>
                <a:lnTo>
                  <a:pt x="25" y="14874"/>
                </a:lnTo>
                <a:lnTo>
                  <a:pt x="49" y="15021"/>
                </a:lnTo>
                <a:lnTo>
                  <a:pt x="123" y="15191"/>
                </a:lnTo>
                <a:lnTo>
                  <a:pt x="196" y="15338"/>
                </a:lnTo>
                <a:lnTo>
                  <a:pt x="293" y="15460"/>
                </a:lnTo>
                <a:lnTo>
                  <a:pt x="416" y="15582"/>
                </a:lnTo>
                <a:lnTo>
                  <a:pt x="562" y="15680"/>
                </a:lnTo>
                <a:lnTo>
                  <a:pt x="709" y="15778"/>
                </a:lnTo>
                <a:lnTo>
                  <a:pt x="880" y="15851"/>
                </a:lnTo>
                <a:lnTo>
                  <a:pt x="1075" y="15924"/>
                </a:lnTo>
                <a:lnTo>
                  <a:pt x="1246" y="15973"/>
                </a:lnTo>
                <a:lnTo>
                  <a:pt x="1466" y="15997"/>
                </a:lnTo>
                <a:lnTo>
                  <a:pt x="1661" y="16022"/>
                </a:lnTo>
                <a:lnTo>
                  <a:pt x="1881" y="16022"/>
                </a:lnTo>
                <a:lnTo>
                  <a:pt x="2101" y="15997"/>
                </a:lnTo>
                <a:lnTo>
                  <a:pt x="2345" y="15973"/>
                </a:lnTo>
                <a:lnTo>
                  <a:pt x="2565" y="15924"/>
                </a:lnTo>
                <a:lnTo>
                  <a:pt x="2809" y="15875"/>
                </a:lnTo>
                <a:lnTo>
                  <a:pt x="3224" y="15704"/>
                </a:lnTo>
                <a:lnTo>
                  <a:pt x="3591" y="15509"/>
                </a:lnTo>
                <a:lnTo>
                  <a:pt x="3908" y="15289"/>
                </a:lnTo>
                <a:lnTo>
                  <a:pt x="4177" y="15021"/>
                </a:lnTo>
                <a:lnTo>
                  <a:pt x="4372" y="14752"/>
                </a:lnTo>
                <a:lnTo>
                  <a:pt x="4470" y="14605"/>
                </a:lnTo>
                <a:lnTo>
                  <a:pt x="4543" y="14459"/>
                </a:lnTo>
                <a:lnTo>
                  <a:pt x="4592" y="14312"/>
                </a:lnTo>
                <a:lnTo>
                  <a:pt x="4616" y="14166"/>
                </a:lnTo>
                <a:lnTo>
                  <a:pt x="4641" y="14019"/>
                </a:lnTo>
                <a:lnTo>
                  <a:pt x="4641" y="13873"/>
                </a:lnTo>
                <a:lnTo>
                  <a:pt x="4641" y="6204"/>
                </a:lnTo>
                <a:lnTo>
                  <a:pt x="12505" y="3737"/>
                </a:lnTo>
                <a:lnTo>
                  <a:pt x="12505" y="10136"/>
                </a:lnTo>
                <a:lnTo>
                  <a:pt x="12187" y="10111"/>
                </a:lnTo>
                <a:lnTo>
                  <a:pt x="11846" y="10111"/>
                </a:lnTo>
                <a:lnTo>
                  <a:pt x="11479" y="10160"/>
                </a:lnTo>
                <a:lnTo>
                  <a:pt x="11113" y="10258"/>
                </a:lnTo>
                <a:lnTo>
                  <a:pt x="10893" y="10331"/>
                </a:lnTo>
                <a:lnTo>
                  <a:pt x="10673" y="10429"/>
                </a:lnTo>
                <a:lnTo>
                  <a:pt x="10453" y="10551"/>
                </a:lnTo>
                <a:lnTo>
                  <a:pt x="10283" y="10649"/>
                </a:lnTo>
                <a:lnTo>
                  <a:pt x="10087" y="10795"/>
                </a:lnTo>
                <a:lnTo>
                  <a:pt x="9941" y="10917"/>
                </a:lnTo>
                <a:lnTo>
                  <a:pt x="9794" y="11064"/>
                </a:lnTo>
                <a:lnTo>
                  <a:pt x="9648" y="11211"/>
                </a:lnTo>
                <a:lnTo>
                  <a:pt x="9550" y="11381"/>
                </a:lnTo>
                <a:lnTo>
                  <a:pt x="9452" y="11528"/>
                </a:lnTo>
                <a:lnTo>
                  <a:pt x="9379" y="11699"/>
                </a:lnTo>
                <a:lnTo>
                  <a:pt x="9330" y="11870"/>
                </a:lnTo>
                <a:lnTo>
                  <a:pt x="9306" y="12016"/>
                </a:lnTo>
                <a:lnTo>
                  <a:pt x="9281" y="12187"/>
                </a:lnTo>
                <a:lnTo>
                  <a:pt x="9306" y="12358"/>
                </a:lnTo>
                <a:lnTo>
                  <a:pt x="9330" y="12505"/>
                </a:lnTo>
                <a:lnTo>
                  <a:pt x="9403" y="12676"/>
                </a:lnTo>
                <a:lnTo>
                  <a:pt x="9477" y="12822"/>
                </a:lnTo>
                <a:lnTo>
                  <a:pt x="9574" y="12945"/>
                </a:lnTo>
                <a:lnTo>
                  <a:pt x="9696" y="13067"/>
                </a:lnTo>
                <a:lnTo>
                  <a:pt x="9843" y="13164"/>
                </a:lnTo>
                <a:lnTo>
                  <a:pt x="9989" y="13262"/>
                </a:lnTo>
                <a:lnTo>
                  <a:pt x="10160" y="13335"/>
                </a:lnTo>
                <a:lnTo>
                  <a:pt x="10331" y="13409"/>
                </a:lnTo>
                <a:lnTo>
                  <a:pt x="10527" y="13457"/>
                </a:lnTo>
                <a:lnTo>
                  <a:pt x="10747" y="13482"/>
                </a:lnTo>
                <a:lnTo>
                  <a:pt x="10942" y="13506"/>
                </a:lnTo>
                <a:lnTo>
                  <a:pt x="11162" y="13506"/>
                </a:lnTo>
                <a:lnTo>
                  <a:pt x="11382" y="13482"/>
                </a:lnTo>
                <a:lnTo>
                  <a:pt x="11626" y="13457"/>
                </a:lnTo>
                <a:lnTo>
                  <a:pt x="11846" y="13409"/>
                </a:lnTo>
                <a:lnTo>
                  <a:pt x="12090" y="13360"/>
                </a:lnTo>
                <a:lnTo>
                  <a:pt x="12456" y="13213"/>
                </a:lnTo>
                <a:lnTo>
                  <a:pt x="12798" y="13042"/>
                </a:lnTo>
                <a:lnTo>
                  <a:pt x="13091" y="12822"/>
                </a:lnTo>
                <a:lnTo>
                  <a:pt x="13360" y="12603"/>
                </a:lnTo>
                <a:lnTo>
                  <a:pt x="13580" y="12358"/>
                </a:lnTo>
                <a:lnTo>
                  <a:pt x="13751" y="12090"/>
                </a:lnTo>
                <a:lnTo>
                  <a:pt x="13848" y="11821"/>
                </a:lnTo>
                <a:lnTo>
                  <a:pt x="13897" y="11675"/>
                </a:lnTo>
                <a:lnTo>
                  <a:pt x="13922" y="11552"/>
                </a:lnTo>
                <a:lnTo>
                  <a:pt x="13922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734052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182881" y="1129130"/>
            <a:ext cx="1915969" cy="148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Sheeran v </a:t>
            </a:r>
            <a:r>
              <a:rPr lang="en-GB" dirty="0" err="1"/>
              <a:t>Chokri</a:t>
            </a:r>
            <a:endParaRPr dirty="0"/>
          </a:p>
        </p:txBody>
      </p:sp>
      <p:sp>
        <p:nvSpPr>
          <p:cNvPr id="100" name="Google Shape;100;p18"/>
          <p:cNvSpPr txBox="1">
            <a:spLocks noGrp="1"/>
          </p:cNvSpPr>
          <p:nvPr>
            <p:ph type="body" idx="1"/>
          </p:nvPr>
        </p:nvSpPr>
        <p:spPr>
          <a:xfrm>
            <a:off x="2491246" y="85429"/>
            <a:ext cx="6469873" cy="466442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GB" sz="2800" dirty="0"/>
              <a:t> </a:t>
            </a:r>
            <a:r>
              <a:rPr lang="en-GB" sz="2400" dirty="0"/>
              <a:t>For UK, I would argue that this is good news for the scope of copyright protection - Copyright is supposed to encourage artistic endeavour, not stifle it. It should come as a relief to UK  songwriters. </a:t>
            </a:r>
          </a:p>
          <a:p>
            <a:r>
              <a:rPr lang="en-GB" sz="2400" dirty="0"/>
              <a:t>Not everyone agrees, some still think that Sheeran has a track record of copying and was able to succeed because of having more resources</a:t>
            </a:r>
          </a:p>
          <a:p>
            <a:r>
              <a:rPr lang="en-GB" sz="2400" dirty="0" err="1"/>
              <a:t>Chokri</a:t>
            </a:r>
            <a:r>
              <a:rPr lang="en-GB" sz="2400" dirty="0"/>
              <a:t> had a case to be heard, but it was backed by investors.  </a:t>
            </a:r>
            <a:endParaRPr lang="en-GB" sz="2800" dirty="0"/>
          </a:p>
        </p:txBody>
      </p:sp>
      <p:sp>
        <p:nvSpPr>
          <p:cNvPr id="107" name="Google Shape;107;p1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  <p:sp>
        <p:nvSpPr>
          <p:cNvPr id="2" name="Google Shape;349;p39">
            <a:extLst>
              <a:ext uri="{FF2B5EF4-FFF2-40B4-BE49-F238E27FC236}">
                <a16:creationId xmlns:a16="http://schemas.microsoft.com/office/drawing/2014/main" id="{BB27377A-06D8-B016-0FFC-A59E124905C1}"/>
              </a:ext>
            </a:extLst>
          </p:cNvPr>
          <p:cNvSpPr/>
          <p:nvPr/>
        </p:nvSpPr>
        <p:spPr>
          <a:xfrm>
            <a:off x="1424529" y="594047"/>
            <a:ext cx="497669" cy="535083"/>
          </a:xfrm>
          <a:custGeom>
            <a:avLst/>
            <a:gdLst/>
            <a:ahLst/>
            <a:cxnLst/>
            <a:rect l="l" t="t" r="r" b="b"/>
            <a:pathLst>
              <a:path w="13922" h="16022" extrusionOk="0">
                <a:moveTo>
                  <a:pt x="13922" y="0"/>
                </a:moveTo>
                <a:lnTo>
                  <a:pt x="3249" y="3249"/>
                </a:lnTo>
                <a:lnTo>
                  <a:pt x="3249" y="12651"/>
                </a:lnTo>
                <a:lnTo>
                  <a:pt x="2907" y="12627"/>
                </a:lnTo>
                <a:lnTo>
                  <a:pt x="2565" y="12627"/>
                </a:lnTo>
                <a:lnTo>
                  <a:pt x="2198" y="12676"/>
                </a:lnTo>
                <a:lnTo>
                  <a:pt x="1832" y="12774"/>
                </a:lnTo>
                <a:lnTo>
                  <a:pt x="1612" y="12847"/>
                </a:lnTo>
                <a:lnTo>
                  <a:pt x="1393" y="12945"/>
                </a:lnTo>
                <a:lnTo>
                  <a:pt x="1197" y="13067"/>
                </a:lnTo>
                <a:lnTo>
                  <a:pt x="1002" y="13164"/>
                </a:lnTo>
                <a:lnTo>
                  <a:pt x="806" y="13311"/>
                </a:lnTo>
                <a:lnTo>
                  <a:pt x="660" y="13433"/>
                </a:lnTo>
                <a:lnTo>
                  <a:pt x="513" y="13580"/>
                </a:lnTo>
                <a:lnTo>
                  <a:pt x="391" y="13726"/>
                </a:lnTo>
                <a:lnTo>
                  <a:pt x="269" y="13897"/>
                </a:lnTo>
                <a:lnTo>
                  <a:pt x="171" y="14044"/>
                </a:lnTo>
                <a:lnTo>
                  <a:pt x="98" y="14215"/>
                </a:lnTo>
                <a:lnTo>
                  <a:pt x="49" y="14386"/>
                </a:lnTo>
                <a:lnTo>
                  <a:pt x="25" y="14532"/>
                </a:lnTo>
                <a:lnTo>
                  <a:pt x="0" y="14703"/>
                </a:lnTo>
                <a:lnTo>
                  <a:pt x="25" y="14874"/>
                </a:lnTo>
                <a:lnTo>
                  <a:pt x="49" y="15021"/>
                </a:lnTo>
                <a:lnTo>
                  <a:pt x="123" y="15191"/>
                </a:lnTo>
                <a:lnTo>
                  <a:pt x="196" y="15338"/>
                </a:lnTo>
                <a:lnTo>
                  <a:pt x="293" y="15460"/>
                </a:lnTo>
                <a:lnTo>
                  <a:pt x="416" y="15582"/>
                </a:lnTo>
                <a:lnTo>
                  <a:pt x="562" y="15680"/>
                </a:lnTo>
                <a:lnTo>
                  <a:pt x="709" y="15778"/>
                </a:lnTo>
                <a:lnTo>
                  <a:pt x="880" y="15851"/>
                </a:lnTo>
                <a:lnTo>
                  <a:pt x="1075" y="15924"/>
                </a:lnTo>
                <a:lnTo>
                  <a:pt x="1246" y="15973"/>
                </a:lnTo>
                <a:lnTo>
                  <a:pt x="1466" y="15997"/>
                </a:lnTo>
                <a:lnTo>
                  <a:pt x="1661" y="16022"/>
                </a:lnTo>
                <a:lnTo>
                  <a:pt x="1881" y="16022"/>
                </a:lnTo>
                <a:lnTo>
                  <a:pt x="2101" y="15997"/>
                </a:lnTo>
                <a:lnTo>
                  <a:pt x="2345" y="15973"/>
                </a:lnTo>
                <a:lnTo>
                  <a:pt x="2565" y="15924"/>
                </a:lnTo>
                <a:lnTo>
                  <a:pt x="2809" y="15875"/>
                </a:lnTo>
                <a:lnTo>
                  <a:pt x="3224" y="15704"/>
                </a:lnTo>
                <a:lnTo>
                  <a:pt x="3591" y="15509"/>
                </a:lnTo>
                <a:lnTo>
                  <a:pt x="3908" y="15289"/>
                </a:lnTo>
                <a:lnTo>
                  <a:pt x="4177" y="15021"/>
                </a:lnTo>
                <a:lnTo>
                  <a:pt x="4372" y="14752"/>
                </a:lnTo>
                <a:lnTo>
                  <a:pt x="4470" y="14605"/>
                </a:lnTo>
                <a:lnTo>
                  <a:pt x="4543" y="14459"/>
                </a:lnTo>
                <a:lnTo>
                  <a:pt x="4592" y="14312"/>
                </a:lnTo>
                <a:lnTo>
                  <a:pt x="4616" y="14166"/>
                </a:lnTo>
                <a:lnTo>
                  <a:pt x="4641" y="14019"/>
                </a:lnTo>
                <a:lnTo>
                  <a:pt x="4641" y="13873"/>
                </a:lnTo>
                <a:lnTo>
                  <a:pt x="4641" y="6204"/>
                </a:lnTo>
                <a:lnTo>
                  <a:pt x="12505" y="3737"/>
                </a:lnTo>
                <a:lnTo>
                  <a:pt x="12505" y="10136"/>
                </a:lnTo>
                <a:lnTo>
                  <a:pt x="12187" y="10111"/>
                </a:lnTo>
                <a:lnTo>
                  <a:pt x="11846" y="10111"/>
                </a:lnTo>
                <a:lnTo>
                  <a:pt x="11479" y="10160"/>
                </a:lnTo>
                <a:lnTo>
                  <a:pt x="11113" y="10258"/>
                </a:lnTo>
                <a:lnTo>
                  <a:pt x="10893" y="10331"/>
                </a:lnTo>
                <a:lnTo>
                  <a:pt x="10673" y="10429"/>
                </a:lnTo>
                <a:lnTo>
                  <a:pt x="10453" y="10551"/>
                </a:lnTo>
                <a:lnTo>
                  <a:pt x="10283" y="10649"/>
                </a:lnTo>
                <a:lnTo>
                  <a:pt x="10087" y="10795"/>
                </a:lnTo>
                <a:lnTo>
                  <a:pt x="9941" y="10917"/>
                </a:lnTo>
                <a:lnTo>
                  <a:pt x="9794" y="11064"/>
                </a:lnTo>
                <a:lnTo>
                  <a:pt x="9648" y="11211"/>
                </a:lnTo>
                <a:lnTo>
                  <a:pt x="9550" y="11381"/>
                </a:lnTo>
                <a:lnTo>
                  <a:pt x="9452" y="11528"/>
                </a:lnTo>
                <a:lnTo>
                  <a:pt x="9379" y="11699"/>
                </a:lnTo>
                <a:lnTo>
                  <a:pt x="9330" y="11870"/>
                </a:lnTo>
                <a:lnTo>
                  <a:pt x="9306" y="12016"/>
                </a:lnTo>
                <a:lnTo>
                  <a:pt x="9281" y="12187"/>
                </a:lnTo>
                <a:lnTo>
                  <a:pt x="9306" y="12358"/>
                </a:lnTo>
                <a:lnTo>
                  <a:pt x="9330" y="12505"/>
                </a:lnTo>
                <a:lnTo>
                  <a:pt x="9403" y="12676"/>
                </a:lnTo>
                <a:lnTo>
                  <a:pt x="9477" y="12822"/>
                </a:lnTo>
                <a:lnTo>
                  <a:pt x="9574" y="12945"/>
                </a:lnTo>
                <a:lnTo>
                  <a:pt x="9696" y="13067"/>
                </a:lnTo>
                <a:lnTo>
                  <a:pt x="9843" y="13164"/>
                </a:lnTo>
                <a:lnTo>
                  <a:pt x="9989" y="13262"/>
                </a:lnTo>
                <a:lnTo>
                  <a:pt x="10160" y="13335"/>
                </a:lnTo>
                <a:lnTo>
                  <a:pt x="10331" y="13409"/>
                </a:lnTo>
                <a:lnTo>
                  <a:pt x="10527" y="13457"/>
                </a:lnTo>
                <a:lnTo>
                  <a:pt x="10747" y="13482"/>
                </a:lnTo>
                <a:lnTo>
                  <a:pt x="10942" y="13506"/>
                </a:lnTo>
                <a:lnTo>
                  <a:pt x="11162" y="13506"/>
                </a:lnTo>
                <a:lnTo>
                  <a:pt x="11382" y="13482"/>
                </a:lnTo>
                <a:lnTo>
                  <a:pt x="11626" y="13457"/>
                </a:lnTo>
                <a:lnTo>
                  <a:pt x="11846" y="13409"/>
                </a:lnTo>
                <a:lnTo>
                  <a:pt x="12090" y="13360"/>
                </a:lnTo>
                <a:lnTo>
                  <a:pt x="12456" y="13213"/>
                </a:lnTo>
                <a:lnTo>
                  <a:pt x="12798" y="13042"/>
                </a:lnTo>
                <a:lnTo>
                  <a:pt x="13091" y="12822"/>
                </a:lnTo>
                <a:lnTo>
                  <a:pt x="13360" y="12603"/>
                </a:lnTo>
                <a:lnTo>
                  <a:pt x="13580" y="12358"/>
                </a:lnTo>
                <a:lnTo>
                  <a:pt x="13751" y="12090"/>
                </a:lnTo>
                <a:lnTo>
                  <a:pt x="13848" y="11821"/>
                </a:lnTo>
                <a:lnTo>
                  <a:pt x="13897" y="11675"/>
                </a:lnTo>
                <a:lnTo>
                  <a:pt x="13922" y="11552"/>
                </a:lnTo>
                <a:lnTo>
                  <a:pt x="13922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27717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398150" y="1129130"/>
            <a:ext cx="1700700" cy="148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Key arguments</a:t>
            </a:r>
            <a:endParaRPr dirty="0"/>
          </a:p>
        </p:txBody>
      </p:sp>
      <p:sp>
        <p:nvSpPr>
          <p:cNvPr id="100" name="Google Shape;100;p18"/>
          <p:cNvSpPr txBox="1">
            <a:spLocks noGrp="1"/>
          </p:cNvSpPr>
          <p:nvPr>
            <p:ph type="body" idx="1"/>
          </p:nvPr>
        </p:nvSpPr>
        <p:spPr>
          <a:xfrm>
            <a:off x="2491246" y="85429"/>
            <a:ext cx="6614238" cy="505802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52450" indent="-514350">
              <a:buAutoNum type="arabicPeriod"/>
            </a:pPr>
            <a:r>
              <a:rPr lang="en-GB" sz="2400" dirty="0"/>
              <a:t>copyright should strike a balance between protecting and encouraging creativity</a:t>
            </a:r>
            <a:r>
              <a:rPr lang="en-GB" sz="2000" dirty="0"/>
              <a:t> </a:t>
            </a:r>
          </a:p>
          <a:p>
            <a:pPr marL="552450" indent="-514350">
              <a:buAutoNum type="arabicPeriod"/>
            </a:pPr>
            <a:r>
              <a:rPr lang="en-GB" sz="2400" dirty="0"/>
              <a:t>In view of the practically infinite amount of music available across streaming platforms globally, it is – and should be – harder to prove ‘access’</a:t>
            </a:r>
            <a:r>
              <a:rPr lang="en-GB" sz="2000" dirty="0"/>
              <a:t> </a:t>
            </a:r>
          </a:p>
          <a:p>
            <a:pPr marL="552450" indent="-514350">
              <a:buAutoNum type="arabicPeriod"/>
            </a:pPr>
            <a:r>
              <a:rPr lang="en-GB" sz="2400" dirty="0"/>
              <a:t>Rightsholders need reminding that just because two songs sound similar, that does not mean that there has been copyright infringement – </a:t>
            </a:r>
            <a:r>
              <a:rPr lang="en-GB" sz="2400" u="sng" dirty="0"/>
              <a:t>it is important for creativity that unprotected musical elements are recognised as such</a:t>
            </a:r>
          </a:p>
          <a:p>
            <a:pPr marL="552450" indent="-514350">
              <a:buAutoNum type="arabicPeriod"/>
            </a:pPr>
            <a:endParaRPr lang="en-GB" sz="2000" dirty="0"/>
          </a:p>
        </p:txBody>
      </p:sp>
      <p:sp>
        <p:nvSpPr>
          <p:cNvPr id="107" name="Google Shape;107;p1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2" name="Google Shape;349;p39">
            <a:extLst>
              <a:ext uri="{FF2B5EF4-FFF2-40B4-BE49-F238E27FC236}">
                <a16:creationId xmlns:a16="http://schemas.microsoft.com/office/drawing/2014/main" id="{B7BFAA49-652A-655E-ADCD-5258A739964D}"/>
              </a:ext>
            </a:extLst>
          </p:cNvPr>
          <p:cNvSpPr/>
          <p:nvPr/>
        </p:nvSpPr>
        <p:spPr>
          <a:xfrm>
            <a:off x="1424529" y="594047"/>
            <a:ext cx="497669" cy="535083"/>
          </a:xfrm>
          <a:custGeom>
            <a:avLst/>
            <a:gdLst/>
            <a:ahLst/>
            <a:cxnLst/>
            <a:rect l="l" t="t" r="r" b="b"/>
            <a:pathLst>
              <a:path w="13922" h="16022" extrusionOk="0">
                <a:moveTo>
                  <a:pt x="13922" y="0"/>
                </a:moveTo>
                <a:lnTo>
                  <a:pt x="3249" y="3249"/>
                </a:lnTo>
                <a:lnTo>
                  <a:pt x="3249" y="12651"/>
                </a:lnTo>
                <a:lnTo>
                  <a:pt x="2907" y="12627"/>
                </a:lnTo>
                <a:lnTo>
                  <a:pt x="2565" y="12627"/>
                </a:lnTo>
                <a:lnTo>
                  <a:pt x="2198" y="12676"/>
                </a:lnTo>
                <a:lnTo>
                  <a:pt x="1832" y="12774"/>
                </a:lnTo>
                <a:lnTo>
                  <a:pt x="1612" y="12847"/>
                </a:lnTo>
                <a:lnTo>
                  <a:pt x="1393" y="12945"/>
                </a:lnTo>
                <a:lnTo>
                  <a:pt x="1197" y="13067"/>
                </a:lnTo>
                <a:lnTo>
                  <a:pt x="1002" y="13164"/>
                </a:lnTo>
                <a:lnTo>
                  <a:pt x="806" y="13311"/>
                </a:lnTo>
                <a:lnTo>
                  <a:pt x="660" y="13433"/>
                </a:lnTo>
                <a:lnTo>
                  <a:pt x="513" y="13580"/>
                </a:lnTo>
                <a:lnTo>
                  <a:pt x="391" y="13726"/>
                </a:lnTo>
                <a:lnTo>
                  <a:pt x="269" y="13897"/>
                </a:lnTo>
                <a:lnTo>
                  <a:pt x="171" y="14044"/>
                </a:lnTo>
                <a:lnTo>
                  <a:pt x="98" y="14215"/>
                </a:lnTo>
                <a:lnTo>
                  <a:pt x="49" y="14386"/>
                </a:lnTo>
                <a:lnTo>
                  <a:pt x="25" y="14532"/>
                </a:lnTo>
                <a:lnTo>
                  <a:pt x="0" y="14703"/>
                </a:lnTo>
                <a:lnTo>
                  <a:pt x="25" y="14874"/>
                </a:lnTo>
                <a:lnTo>
                  <a:pt x="49" y="15021"/>
                </a:lnTo>
                <a:lnTo>
                  <a:pt x="123" y="15191"/>
                </a:lnTo>
                <a:lnTo>
                  <a:pt x="196" y="15338"/>
                </a:lnTo>
                <a:lnTo>
                  <a:pt x="293" y="15460"/>
                </a:lnTo>
                <a:lnTo>
                  <a:pt x="416" y="15582"/>
                </a:lnTo>
                <a:lnTo>
                  <a:pt x="562" y="15680"/>
                </a:lnTo>
                <a:lnTo>
                  <a:pt x="709" y="15778"/>
                </a:lnTo>
                <a:lnTo>
                  <a:pt x="880" y="15851"/>
                </a:lnTo>
                <a:lnTo>
                  <a:pt x="1075" y="15924"/>
                </a:lnTo>
                <a:lnTo>
                  <a:pt x="1246" y="15973"/>
                </a:lnTo>
                <a:lnTo>
                  <a:pt x="1466" y="15997"/>
                </a:lnTo>
                <a:lnTo>
                  <a:pt x="1661" y="16022"/>
                </a:lnTo>
                <a:lnTo>
                  <a:pt x="1881" y="16022"/>
                </a:lnTo>
                <a:lnTo>
                  <a:pt x="2101" y="15997"/>
                </a:lnTo>
                <a:lnTo>
                  <a:pt x="2345" y="15973"/>
                </a:lnTo>
                <a:lnTo>
                  <a:pt x="2565" y="15924"/>
                </a:lnTo>
                <a:lnTo>
                  <a:pt x="2809" y="15875"/>
                </a:lnTo>
                <a:lnTo>
                  <a:pt x="3224" y="15704"/>
                </a:lnTo>
                <a:lnTo>
                  <a:pt x="3591" y="15509"/>
                </a:lnTo>
                <a:lnTo>
                  <a:pt x="3908" y="15289"/>
                </a:lnTo>
                <a:lnTo>
                  <a:pt x="4177" y="15021"/>
                </a:lnTo>
                <a:lnTo>
                  <a:pt x="4372" y="14752"/>
                </a:lnTo>
                <a:lnTo>
                  <a:pt x="4470" y="14605"/>
                </a:lnTo>
                <a:lnTo>
                  <a:pt x="4543" y="14459"/>
                </a:lnTo>
                <a:lnTo>
                  <a:pt x="4592" y="14312"/>
                </a:lnTo>
                <a:lnTo>
                  <a:pt x="4616" y="14166"/>
                </a:lnTo>
                <a:lnTo>
                  <a:pt x="4641" y="14019"/>
                </a:lnTo>
                <a:lnTo>
                  <a:pt x="4641" y="13873"/>
                </a:lnTo>
                <a:lnTo>
                  <a:pt x="4641" y="6204"/>
                </a:lnTo>
                <a:lnTo>
                  <a:pt x="12505" y="3737"/>
                </a:lnTo>
                <a:lnTo>
                  <a:pt x="12505" y="10136"/>
                </a:lnTo>
                <a:lnTo>
                  <a:pt x="12187" y="10111"/>
                </a:lnTo>
                <a:lnTo>
                  <a:pt x="11846" y="10111"/>
                </a:lnTo>
                <a:lnTo>
                  <a:pt x="11479" y="10160"/>
                </a:lnTo>
                <a:lnTo>
                  <a:pt x="11113" y="10258"/>
                </a:lnTo>
                <a:lnTo>
                  <a:pt x="10893" y="10331"/>
                </a:lnTo>
                <a:lnTo>
                  <a:pt x="10673" y="10429"/>
                </a:lnTo>
                <a:lnTo>
                  <a:pt x="10453" y="10551"/>
                </a:lnTo>
                <a:lnTo>
                  <a:pt x="10283" y="10649"/>
                </a:lnTo>
                <a:lnTo>
                  <a:pt x="10087" y="10795"/>
                </a:lnTo>
                <a:lnTo>
                  <a:pt x="9941" y="10917"/>
                </a:lnTo>
                <a:lnTo>
                  <a:pt x="9794" y="11064"/>
                </a:lnTo>
                <a:lnTo>
                  <a:pt x="9648" y="11211"/>
                </a:lnTo>
                <a:lnTo>
                  <a:pt x="9550" y="11381"/>
                </a:lnTo>
                <a:lnTo>
                  <a:pt x="9452" y="11528"/>
                </a:lnTo>
                <a:lnTo>
                  <a:pt x="9379" y="11699"/>
                </a:lnTo>
                <a:lnTo>
                  <a:pt x="9330" y="11870"/>
                </a:lnTo>
                <a:lnTo>
                  <a:pt x="9306" y="12016"/>
                </a:lnTo>
                <a:lnTo>
                  <a:pt x="9281" y="12187"/>
                </a:lnTo>
                <a:lnTo>
                  <a:pt x="9306" y="12358"/>
                </a:lnTo>
                <a:lnTo>
                  <a:pt x="9330" y="12505"/>
                </a:lnTo>
                <a:lnTo>
                  <a:pt x="9403" y="12676"/>
                </a:lnTo>
                <a:lnTo>
                  <a:pt x="9477" y="12822"/>
                </a:lnTo>
                <a:lnTo>
                  <a:pt x="9574" y="12945"/>
                </a:lnTo>
                <a:lnTo>
                  <a:pt x="9696" y="13067"/>
                </a:lnTo>
                <a:lnTo>
                  <a:pt x="9843" y="13164"/>
                </a:lnTo>
                <a:lnTo>
                  <a:pt x="9989" y="13262"/>
                </a:lnTo>
                <a:lnTo>
                  <a:pt x="10160" y="13335"/>
                </a:lnTo>
                <a:lnTo>
                  <a:pt x="10331" y="13409"/>
                </a:lnTo>
                <a:lnTo>
                  <a:pt x="10527" y="13457"/>
                </a:lnTo>
                <a:lnTo>
                  <a:pt x="10747" y="13482"/>
                </a:lnTo>
                <a:lnTo>
                  <a:pt x="10942" y="13506"/>
                </a:lnTo>
                <a:lnTo>
                  <a:pt x="11162" y="13506"/>
                </a:lnTo>
                <a:lnTo>
                  <a:pt x="11382" y="13482"/>
                </a:lnTo>
                <a:lnTo>
                  <a:pt x="11626" y="13457"/>
                </a:lnTo>
                <a:lnTo>
                  <a:pt x="11846" y="13409"/>
                </a:lnTo>
                <a:lnTo>
                  <a:pt x="12090" y="13360"/>
                </a:lnTo>
                <a:lnTo>
                  <a:pt x="12456" y="13213"/>
                </a:lnTo>
                <a:lnTo>
                  <a:pt x="12798" y="13042"/>
                </a:lnTo>
                <a:lnTo>
                  <a:pt x="13091" y="12822"/>
                </a:lnTo>
                <a:lnTo>
                  <a:pt x="13360" y="12603"/>
                </a:lnTo>
                <a:lnTo>
                  <a:pt x="13580" y="12358"/>
                </a:lnTo>
                <a:lnTo>
                  <a:pt x="13751" y="12090"/>
                </a:lnTo>
                <a:lnTo>
                  <a:pt x="13848" y="11821"/>
                </a:lnTo>
                <a:lnTo>
                  <a:pt x="13897" y="11675"/>
                </a:lnTo>
                <a:lnTo>
                  <a:pt x="13922" y="11552"/>
                </a:lnTo>
                <a:lnTo>
                  <a:pt x="13922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172647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398150" y="1129130"/>
            <a:ext cx="1700700" cy="148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Key arguments</a:t>
            </a:r>
            <a:endParaRPr dirty="0"/>
          </a:p>
        </p:txBody>
      </p:sp>
      <p:sp>
        <p:nvSpPr>
          <p:cNvPr id="100" name="Google Shape;100;p18"/>
          <p:cNvSpPr txBox="1">
            <a:spLocks noGrp="1"/>
          </p:cNvSpPr>
          <p:nvPr>
            <p:ph type="body" idx="1"/>
          </p:nvPr>
        </p:nvSpPr>
        <p:spPr>
          <a:xfrm>
            <a:off x="2491246" y="85429"/>
            <a:ext cx="6614238" cy="505802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52450" indent="-514350">
              <a:buAutoNum type="arabicPeriod"/>
            </a:pPr>
            <a:r>
              <a:rPr lang="en-GB" sz="2400" dirty="0"/>
              <a:t>Copyright should carefully strike the balance between protecting and encouraging creativity</a:t>
            </a:r>
            <a:r>
              <a:rPr lang="en-GB" sz="2000" dirty="0"/>
              <a:t> </a:t>
            </a:r>
          </a:p>
          <a:p>
            <a:pPr marL="552450" indent="-514350">
              <a:buAutoNum type="arabicPeriod"/>
            </a:pPr>
            <a:r>
              <a:rPr lang="en-GB" sz="2400" dirty="0"/>
              <a:t>In view of the practically infinite amount of music available across streaming platforms globally, it is – and should be – harder to prove likelihood of access</a:t>
            </a:r>
            <a:r>
              <a:rPr lang="en-GB" sz="2000" dirty="0"/>
              <a:t> </a:t>
            </a:r>
          </a:p>
          <a:p>
            <a:pPr marL="552450" indent="-514350">
              <a:buAutoNum type="arabicPeriod"/>
            </a:pPr>
            <a:r>
              <a:rPr lang="en-GB" sz="2400" dirty="0"/>
              <a:t>Rightsholders need reminding that just because two songs sound similar, that does not mean that there has been copyright infringement – important that unprotected musical elements are recognised as such</a:t>
            </a:r>
          </a:p>
          <a:p>
            <a:pPr marL="552450" indent="-514350">
              <a:buAutoNum type="arabicPeriod"/>
            </a:pPr>
            <a:endParaRPr lang="en-GB" sz="2000" dirty="0"/>
          </a:p>
        </p:txBody>
      </p:sp>
      <p:sp>
        <p:nvSpPr>
          <p:cNvPr id="107" name="Google Shape;107;p1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  <p:sp>
        <p:nvSpPr>
          <p:cNvPr id="2" name="Google Shape;349;p39">
            <a:extLst>
              <a:ext uri="{FF2B5EF4-FFF2-40B4-BE49-F238E27FC236}">
                <a16:creationId xmlns:a16="http://schemas.microsoft.com/office/drawing/2014/main" id="{B7BFAA49-652A-655E-ADCD-5258A739964D}"/>
              </a:ext>
            </a:extLst>
          </p:cNvPr>
          <p:cNvSpPr/>
          <p:nvPr/>
        </p:nvSpPr>
        <p:spPr>
          <a:xfrm>
            <a:off x="1424529" y="594047"/>
            <a:ext cx="497669" cy="535083"/>
          </a:xfrm>
          <a:custGeom>
            <a:avLst/>
            <a:gdLst/>
            <a:ahLst/>
            <a:cxnLst/>
            <a:rect l="l" t="t" r="r" b="b"/>
            <a:pathLst>
              <a:path w="13922" h="16022" extrusionOk="0">
                <a:moveTo>
                  <a:pt x="13922" y="0"/>
                </a:moveTo>
                <a:lnTo>
                  <a:pt x="3249" y="3249"/>
                </a:lnTo>
                <a:lnTo>
                  <a:pt x="3249" y="12651"/>
                </a:lnTo>
                <a:lnTo>
                  <a:pt x="2907" y="12627"/>
                </a:lnTo>
                <a:lnTo>
                  <a:pt x="2565" y="12627"/>
                </a:lnTo>
                <a:lnTo>
                  <a:pt x="2198" y="12676"/>
                </a:lnTo>
                <a:lnTo>
                  <a:pt x="1832" y="12774"/>
                </a:lnTo>
                <a:lnTo>
                  <a:pt x="1612" y="12847"/>
                </a:lnTo>
                <a:lnTo>
                  <a:pt x="1393" y="12945"/>
                </a:lnTo>
                <a:lnTo>
                  <a:pt x="1197" y="13067"/>
                </a:lnTo>
                <a:lnTo>
                  <a:pt x="1002" y="13164"/>
                </a:lnTo>
                <a:lnTo>
                  <a:pt x="806" y="13311"/>
                </a:lnTo>
                <a:lnTo>
                  <a:pt x="660" y="13433"/>
                </a:lnTo>
                <a:lnTo>
                  <a:pt x="513" y="13580"/>
                </a:lnTo>
                <a:lnTo>
                  <a:pt x="391" y="13726"/>
                </a:lnTo>
                <a:lnTo>
                  <a:pt x="269" y="13897"/>
                </a:lnTo>
                <a:lnTo>
                  <a:pt x="171" y="14044"/>
                </a:lnTo>
                <a:lnTo>
                  <a:pt x="98" y="14215"/>
                </a:lnTo>
                <a:lnTo>
                  <a:pt x="49" y="14386"/>
                </a:lnTo>
                <a:lnTo>
                  <a:pt x="25" y="14532"/>
                </a:lnTo>
                <a:lnTo>
                  <a:pt x="0" y="14703"/>
                </a:lnTo>
                <a:lnTo>
                  <a:pt x="25" y="14874"/>
                </a:lnTo>
                <a:lnTo>
                  <a:pt x="49" y="15021"/>
                </a:lnTo>
                <a:lnTo>
                  <a:pt x="123" y="15191"/>
                </a:lnTo>
                <a:lnTo>
                  <a:pt x="196" y="15338"/>
                </a:lnTo>
                <a:lnTo>
                  <a:pt x="293" y="15460"/>
                </a:lnTo>
                <a:lnTo>
                  <a:pt x="416" y="15582"/>
                </a:lnTo>
                <a:lnTo>
                  <a:pt x="562" y="15680"/>
                </a:lnTo>
                <a:lnTo>
                  <a:pt x="709" y="15778"/>
                </a:lnTo>
                <a:lnTo>
                  <a:pt x="880" y="15851"/>
                </a:lnTo>
                <a:lnTo>
                  <a:pt x="1075" y="15924"/>
                </a:lnTo>
                <a:lnTo>
                  <a:pt x="1246" y="15973"/>
                </a:lnTo>
                <a:lnTo>
                  <a:pt x="1466" y="15997"/>
                </a:lnTo>
                <a:lnTo>
                  <a:pt x="1661" y="16022"/>
                </a:lnTo>
                <a:lnTo>
                  <a:pt x="1881" y="16022"/>
                </a:lnTo>
                <a:lnTo>
                  <a:pt x="2101" y="15997"/>
                </a:lnTo>
                <a:lnTo>
                  <a:pt x="2345" y="15973"/>
                </a:lnTo>
                <a:lnTo>
                  <a:pt x="2565" y="15924"/>
                </a:lnTo>
                <a:lnTo>
                  <a:pt x="2809" y="15875"/>
                </a:lnTo>
                <a:lnTo>
                  <a:pt x="3224" y="15704"/>
                </a:lnTo>
                <a:lnTo>
                  <a:pt x="3591" y="15509"/>
                </a:lnTo>
                <a:lnTo>
                  <a:pt x="3908" y="15289"/>
                </a:lnTo>
                <a:lnTo>
                  <a:pt x="4177" y="15021"/>
                </a:lnTo>
                <a:lnTo>
                  <a:pt x="4372" y="14752"/>
                </a:lnTo>
                <a:lnTo>
                  <a:pt x="4470" y="14605"/>
                </a:lnTo>
                <a:lnTo>
                  <a:pt x="4543" y="14459"/>
                </a:lnTo>
                <a:lnTo>
                  <a:pt x="4592" y="14312"/>
                </a:lnTo>
                <a:lnTo>
                  <a:pt x="4616" y="14166"/>
                </a:lnTo>
                <a:lnTo>
                  <a:pt x="4641" y="14019"/>
                </a:lnTo>
                <a:lnTo>
                  <a:pt x="4641" y="13873"/>
                </a:lnTo>
                <a:lnTo>
                  <a:pt x="4641" y="6204"/>
                </a:lnTo>
                <a:lnTo>
                  <a:pt x="12505" y="3737"/>
                </a:lnTo>
                <a:lnTo>
                  <a:pt x="12505" y="10136"/>
                </a:lnTo>
                <a:lnTo>
                  <a:pt x="12187" y="10111"/>
                </a:lnTo>
                <a:lnTo>
                  <a:pt x="11846" y="10111"/>
                </a:lnTo>
                <a:lnTo>
                  <a:pt x="11479" y="10160"/>
                </a:lnTo>
                <a:lnTo>
                  <a:pt x="11113" y="10258"/>
                </a:lnTo>
                <a:lnTo>
                  <a:pt x="10893" y="10331"/>
                </a:lnTo>
                <a:lnTo>
                  <a:pt x="10673" y="10429"/>
                </a:lnTo>
                <a:lnTo>
                  <a:pt x="10453" y="10551"/>
                </a:lnTo>
                <a:lnTo>
                  <a:pt x="10283" y="10649"/>
                </a:lnTo>
                <a:lnTo>
                  <a:pt x="10087" y="10795"/>
                </a:lnTo>
                <a:lnTo>
                  <a:pt x="9941" y="10917"/>
                </a:lnTo>
                <a:lnTo>
                  <a:pt x="9794" y="11064"/>
                </a:lnTo>
                <a:lnTo>
                  <a:pt x="9648" y="11211"/>
                </a:lnTo>
                <a:lnTo>
                  <a:pt x="9550" y="11381"/>
                </a:lnTo>
                <a:lnTo>
                  <a:pt x="9452" y="11528"/>
                </a:lnTo>
                <a:lnTo>
                  <a:pt x="9379" y="11699"/>
                </a:lnTo>
                <a:lnTo>
                  <a:pt x="9330" y="11870"/>
                </a:lnTo>
                <a:lnTo>
                  <a:pt x="9306" y="12016"/>
                </a:lnTo>
                <a:lnTo>
                  <a:pt x="9281" y="12187"/>
                </a:lnTo>
                <a:lnTo>
                  <a:pt x="9306" y="12358"/>
                </a:lnTo>
                <a:lnTo>
                  <a:pt x="9330" y="12505"/>
                </a:lnTo>
                <a:lnTo>
                  <a:pt x="9403" y="12676"/>
                </a:lnTo>
                <a:lnTo>
                  <a:pt x="9477" y="12822"/>
                </a:lnTo>
                <a:lnTo>
                  <a:pt x="9574" y="12945"/>
                </a:lnTo>
                <a:lnTo>
                  <a:pt x="9696" y="13067"/>
                </a:lnTo>
                <a:lnTo>
                  <a:pt x="9843" y="13164"/>
                </a:lnTo>
                <a:lnTo>
                  <a:pt x="9989" y="13262"/>
                </a:lnTo>
                <a:lnTo>
                  <a:pt x="10160" y="13335"/>
                </a:lnTo>
                <a:lnTo>
                  <a:pt x="10331" y="13409"/>
                </a:lnTo>
                <a:lnTo>
                  <a:pt x="10527" y="13457"/>
                </a:lnTo>
                <a:lnTo>
                  <a:pt x="10747" y="13482"/>
                </a:lnTo>
                <a:lnTo>
                  <a:pt x="10942" y="13506"/>
                </a:lnTo>
                <a:lnTo>
                  <a:pt x="11162" y="13506"/>
                </a:lnTo>
                <a:lnTo>
                  <a:pt x="11382" y="13482"/>
                </a:lnTo>
                <a:lnTo>
                  <a:pt x="11626" y="13457"/>
                </a:lnTo>
                <a:lnTo>
                  <a:pt x="11846" y="13409"/>
                </a:lnTo>
                <a:lnTo>
                  <a:pt x="12090" y="13360"/>
                </a:lnTo>
                <a:lnTo>
                  <a:pt x="12456" y="13213"/>
                </a:lnTo>
                <a:lnTo>
                  <a:pt x="12798" y="13042"/>
                </a:lnTo>
                <a:lnTo>
                  <a:pt x="13091" y="12822"/>
                </a:lnTo>
                <a:lnTo>
                  <a:pt x="13360" y="12603"/>
                </a:lnTo>
                <a:lnTo>
                  <a:pt x="13580" y="12358"/>
                </a:lnTo>
                <a:lnTo>
                  <a:pt x="13751" y="12090"/>
                </a:lnTo>
                <a:lnTo>
                  <a:pt x="13848" y="11821"/>
                </a:lnTo>
                <a:lnTo>
                  <a:pt x="13897" y="11675"/>
                </a:lnTo>
                <a:lnTo>
                  <a:pt x="13922" y="11552"/>
                </a:lnTo>
                <a:lnTo>
                  <a:pt x="13922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885103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182881" y="1129130"/>
            <a:ext cx="1915969" cy="148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Sheeran v Townsend</a:t>
            </a:r>
            <a:endParaRPr dirty="0"/>
          </a:p>
        </p:txBody>
      </p:sp>
      <p:sp>
        <p:nvSpPr>
          <p:cNvPr id="100" name="Google Shape;100;p18"/>
          <p:cNvSpPr txBox="1">
            <a:spLocks noGrp="1"/>
          </p:cNvSpPr>
          <p:nvPr>
            <p:ph type="body" idx="1"/>
          </p:nvPr>
        </p:nvSpPr>
        <p:spPr>
          <a:xfrm>
            <a:off x="2491246" y="85429"/>
            <a:ext cx="6469873" cy="466442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GB" sz="2400" dirty="0"/>
              <a:t> Over in the US, things are also looking up for Sheeran</a:t>
            </a:r>
          </a:p>
          <a:p>
            <a:r>
              <a:rPr lang="en-GB" sz="2400" dirty="0"/>
              <a:t>As the trial concluded, the judge reiterated to the jury that independent creation is a complete defence to copyright infringement, no matter how similar two songs are. </a:t>
            </a:r>
          </a:p>
          <a:p>
            <a:r>
              <a:rPr lang="en-GB" sz="2400" dirty="0"/>
              <a:t>The jury reached its decision after less than three hours deliberation. They found that Sheeran’s </a:t>
            </a:r>
            <a:r>
              <a:rPr lang="en-GB" sz="2400" i="1" dirty="0"/>
              <a:t>Thinking Out Loud </a:t>
            </a:r>
            <a:r>
              <a:rPr lang="en-GB" sz="2400" dirty="0"/>
              <a:t>was created independently and therefore did not infringe the copyright of </a:t>
            </a:r>
            <a:r>
              <a:rPr lang="en-GB" sz="2400" i="1" dirty="0"/>
              <a:t>Let’s Get It On.</a:t>
            </a:r>
          </a:p>
        </p:txBody>
      </p:sp>
      <p:sp>
        <p:nvSpPr>
          <p:cNvPr id="107" name="Google Shape;107;p1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  <p:sp>
        <p:nvSpPr>
          <p:cNvPr id="2" name="Google Shape;349;p39">
            <a:extLst>
              <a:ext uri="{FF2B5EF4-FFF2-40B4-BE49-F238E27FC236}">
                <a16:creationId xmlns:a16="http://schemas.microsoft.com/office/drawing/2014/main" id="{BB27377A-06D8-B016-0FFC-A59E124905C1}"/>
              </a:ext>
            </a:extLst>
          </p:cNvPr>
          <p:cNvSpPr/>
          <p:nvPr/>
        </p:nvSpPr>
        <p:spPr>
          <a:xfrm>
            <a:off x="1424529" y="594047"/>
            <a:ext cx="497669" cy="535083"/>
          </a:xfrm>
          <a:custGeom>
            <a:avLst/>
            <a:gdLst/>
            <a:ahLst/>
            <a:cxnLst/>
            <a:rect l="l" t="t" r="r" b="b"/>
            <a:pathLst>
              <a:path w="13922" h="16022" extrusionOk="0">
                <a:moveTo>
                  <a:pt x="13922" y="0"/>
                </a:moveTo>
                <a:lnTo>
                  <a:pt x="3249" y="3249"/>
                </a:lnTo>
                <a:lnTo>
                  <a:pt x="3249" y="12651"/>
                </a:lnTo>
                <a:lnTo>
                  <a:pt x="2907" y="12627"/>
                </a:lnTo>
                <a:lnTo>
                  <a:pt x="2565" y="12627"/>
                </a:lnTo>
                <a:lnTo>
                  <a:pt x="2198" y="12676"/>
                </a:lnTo>
                <a:lnTo>
                  <a:pt x="1832" y="12774"/>
                </a:lnTo>
                <a:lnTo>
                  <a:pt x="1612" y="12847"/>
                </a:lnTo>
                <a:lnTo>
                  <a:pt x="1393" y="12945"/>
                </a:lnTo>
                <a:lnTo>
                  <a:pt x="1197" y="13067"/>
                </a:lnTo>
                <a:lnTo>
                  <a:pt x="1002" y="13164"/>
                </a:lnTo>
                <a:lnTo>
                  <a:pt x="806" y="13311"/>
                </a:lnTo>
                <a:lnTo>
                  <a:pt x="660" y="13433"/>
                </a:lnTo>
                <a:lnTo>
                  <a:pt x="513" y="13580"/>
                </a:lnTo>
                <a:lnTo>
                  <a:pt x="391" y="13726"/>
                </a:lnTo>
                <a:lnTo>
                  <a:pt x="269" y="13897"/>
                </a:lnTo>
                <a:lnTo>
                  <a:pt x="171" y="14044"/>
                </a:lnTo>
                <a:lnTo>
                  <a:pt x="98" y="14215"/>
                </a:lnTo>
                <a:lnTo>
                  <a:pt x="49" y="14386"/>
                </a:lnTo>
                <a:lnTo>
                  <a:pt x="25" y="14532"/>
                </a:lnTo>
                <a:lnTo>
                  <a:pt x="0" y="14703"/>
                </a:lnTo>
                <a:lnTo>
                  <a:pt x="25" y="14874"/>
                </a:lnTo>
                <a:lnTo>
                  <a:pt x="49" y="15021"/>
                </a:lnTo>
                <a:lnTo>
                  <a:pt x="123" y="15191"/>
                </a:lnTo>
                <a:lnTo>
                  <a:pt x="196" y="15338"/>
                </a:lnTo>
                <a:lnTo>
                  <a:pt x="293" y="15460"/>
                </a:lnTo>
                <a:lnTo>
                  <a:pt x="416" y="15582"/>
                </a:lnTo>
                <a:lnTo>
                  <a:pt x="562" y="15680"/>
                </a:lnTo>
                <a:lnTo>
                  <a:pt x="709" y="15778"/>
                </a:lnTo>
                <a:lnTo>
                  <a:pt x="880" y="15851"/>
                </a:lnTo>
                <a:lnTo>
                  <a:pt x="1075" y="15924"/>
                </a:lnTo>
                <a:lnTo>
                  <a:pt x="1246" y="15973"/>
                </a:lnTo>
                <a:lnTo>
                  <a:pt x="1466" y="15997"/>
                </a:lnTo>
                <a:lnTo>
                  <a:pt x="1661" y="16022"/>
                </a:lnTo>
                <a:lnTo>
                  <a:pt x="1881" y="16022"/>
                </a:lnTo>
                <a:lnTo>
                  <a:pt x="2101" y="15997"/>
                </a:lnTo>
                <a:lnTo>
                  <a:pt x="2345" y="15973"/>
                </a:lnTo>
                <a:lnTo>
                  <a:pt x="2565" y="15924"/>
                </a:lnTo>
                <a:lnTo>
                  <a:pt x="2809" y="15875"/>
                </a:lnTo>
                <a:lnTo>
                  <a:pt x="3224" y="15704"/>
                </a:lnTo>
                <a:lnTo>
                  <a:pt x="3591" y="15509"/>
                </a:lnTo>
                <a:lnTo>
                  <a:pt x="3908" y="15289"/>
                </a:lnTo>
                <a:lnTo>
                  <a:pt x="4177" y="15021"/>
                </a:lnTo>
                <a:lnTo>
                  <a:pt x="4372" y="14752"/>
                </a:lnTo>
                <a:lnTo>
                  <a:pt x="4470" y="14605"/>
                </a:lnTo>
                <a:lnTo>
                  <a:pt x="4543" y="14459"/>
                </a:lnTo>
                <a:lnTo>
                  <a:pt x="4592" y="14312"/>
                </a:lnTo>
                <a:lnTo>
                  <a:pt x="4616" y="14166"/>
                </a:lnTo>
                <a:lnTo>
                  <a:pt x="4641" y="14019"/>
                </a:lnTo>
                <a:lnTo>
                  <a:pt x="4641" y="13873"/>
                </a:lnTo>
                <a:lnTo>
                  <a:pt x="4641" y="6204"/>
                </a:lnTo>
                <a:lnTo>
                  <a:pt x="12505" y="3737"/>
                </a:lnTo>
                <a:lnTo>
                  <a:pt x="12505" y="10136"/>
                </a:lnTo>
                <a:lnTo>
                  <a:pt x="12187" y="10111"/>
                </a:lnTo>
                <a:lnTo>
                  <a:pt x="11846" y="10111"/>
                </a:lnTo>
                <a:lnTo>
                  <a:pt x="11479" y="10160"/>
                </a:lnTo>
                <a:lnTo>
                  <a:pt x="11113" y="10258"/>
                </a:lnTo>
                <a:lnTo>
                  <a:pt x="10893" y="10331"/>
                </a:lnTo>
                <a:lnTo>
                  <a:pt x="10673" y="10429"/>
                </a:lnTo>
                <a:lnTo>
                  <a:pt x="10453" y="10551"/>
                </a:lnTo>
                <a:lnTo>
                  <a:pt x="10283" y="10649"/>
                </a:lnTo>
                <a:lnTo>
                  <a:pt x="10087" y="10795"/>
                </a:lnTo>
                <a:lnTo>
                  <a:pt x="9941" y="10917"/>
                </a:lnTo>
                <a:lnTo>
                  <a:pt x="9794" y="11064"/>
                </a:lnTo>
                <a:lnTo>
                  <a:pt x="9648" y="11211"/>
                </a:lnTo>
                <a:lnTo>
                  <a:pt x="9550" y="11381"/>
                </a:lnTo>
                <a:lnTo>
                  <a:pt x="9452" y="11528"/>
                </a:lnTo>
                <a:lnTo>
                  <a:pt x="9379" y="11699"/>
                </a:lnTo>
                <a:lnTo>
                  <a:pt x="9330" y="11870"/>
                </a:lnTo>
                <a:lnTo>
                  <a:pt x="9306" y="12016"/>
                </a:lnTo>
                <a:lnTo>
                  <a:pt x="9281" y="12187"/>
                </a:lnTo>
                <a:lnTo>
                  <a:pt x="9306" y="12358"/>
                </a:lnTo>
                <a:lnTo>
                  <a:pt x="9330" y="12505"/>
                </a:lnTo>
                <a:lnTo>
                  <a:pt x="9403" y="12676"/>
                </a:lnTo>
                <a:lnTo>
                  <a:pt x="9477" y="12822"/>
                </a:lnTo>
                <a:lnTo>
                  <a:pt x="9574" y="12945"/>
                </a:lnTo>
                <a:lnTo>
                  <a:pt x="9696" y="13067"/>
                </a:lnTo>
                <a:lnTo>
                  <a:pt x="9843" y="13164"/>
                </a:lnTo>
                <a:lnTo>
                  <a:pt x="9989" y="13262"/>
                </a:lnTo>
                <a:lnTo>
                  <a:pt x="10160" y="13335"/>
                </a:lnTo>
                <a:lnTo>
                  <a:pt x="10331" y="13409"/>
                </a:lnTo>
                <a:lnTo>
                  <a:pt x="10527" y="13457"/>
                </a:lnTo>
                <a:lnTo>
                  <a:pt x="10747" y="13482"/>
                </a:lnTo>
                <a:lnTo>
                  <a:pt x="10942" y="13506"/>
                </a:lnTo>
                <a:lnTo>
                  <a:pt x="11162" y="13506"/>
                </a:lnTo>
                <a:lnTo>
                  <a:pt x="11382" y="13482"/>
                </a:lnTo>
                <a:lnTo>
                  <a:pt x="11626" y="13457"/>
                </a:lnTo>
                <a:lnTo>
                  <a:pt x="11846" y="13409"/>
                </a:lnTo>
                <a:lnTo>
                  <a:pt x="12090" y="13360"/>
                </a:lnTo>
                <a:lnTo>
                  <a:pt x="12456" y="13213"/>
                </a:lnTo>
                <a:lnTo>
                  <a:pt x="12798" y="13042"/>
                </a:lnTo>
                <a:lnTo>
                  <a:pt x="13091" y="12822"/>
                </a:lnTo>
                <a:lnTo>
                  <a:pt x="13360" y="12603"/>
                </a:lnTo>
                <a:lnTo>
                  <a:pt x="13580" y="12358"/>
                </a:lnTo>
                <a:lnTo>
                  <a:pt x="13751" y="12090"/>
                </a:lnTo>
                <a:lnTo>
                  <a:pt x="13848" y="11821"/>
                </a:lnTo>
                <a:lnTo>
                  <a:pt x="13897" y="11675"/>
                </a:lnTo>
                <a:lnTo>
                  <a:pt x="13922" y="11552"/>
                </a:lnTo>
                <a:lnTo>
                  <a:pt x="13922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21409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 txBox="1">
            <a:spLocks noGrp="1"/>
          </p:cNvSpPr>
          <p:nvPr>
            <p:ph type="body" idx="1"/>
          </p:nvPr>
        </p:nvSpPr>
        <p:spPr>
          <a:xfrm>
            <a:off x="2676524" y="1247774"/>
            <a:ext cx="5126355" cy="285686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GB" dirty="0"/>
              <a:t> “</a:t>
            </a:r>
            <a:r>
              <a:rPr lang="en-GB" i="1" dirty="0"/>
              <a:t>Townsend filed a notice of appeal on 1st June 2023. It did not state on what grounds and so we will have to watch this space for further details…</a:t>
            </a:r>
          </a:p>
          <a:p>
            <a:pPr marL="0" indent="0">
              <a:buNone/>
            </a:pPr>
            <a:endParaRPr lang="en-GB" i="1" dirty="0"/>
          </a:p>
          <a:p>
            <a:pPr marL="0" indent="0">
              <a:buNone/>
            </a:pPr>
            <a:r>
              <a:rPr lang="en-GB" sz="2000" i="1" dirty="0"/>
              <a:t>Bosher, WIPO Magazine – for US case details  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94" name="Google Shape;94;p17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0640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6"/>
          <p:cNvSpPr txBox="1">
            <a:spLocks noGrp="1"/>
          </p:cNvSpPr>
          <p:nvPr>
            <p:ph type="ctrTitle" idx="4294967295"/>
          </p:nvPr>
        </p:nvSpPr>
        <p:spPr>
          <a:xfrm>
            <a:off x="2085632" y="0"/>
            <a:ext cx="57414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>
                <a:solidFill>
                  <a:srgbClr val="000000"/>
                </a:solidFill>
              </a:rPr>
              <a:t>Thanks!</a:t>
            </a:r>
            <a:endParaRPr sz="7200" dirty="0">
              <a:solidFill>
                <a:srgbClr val="000000"/>
              </a:solidFill>
            </a:endParaRPr>
          </a:p>
        </p:txBody>
      </p:sp>
      <p:sp>
        <p:nvSpPr>
          <p:cNvPr id="314" name="Google Shape;314;p36"/>
          <p:cNvSpPr txBox="1">
            <a:spLocks noGrp="1"/>
          </p:cNvSpPr>
          <p:nvPr>
            <p:ph type="body" idx="4294967295"/>
          </p:nvPr>
        </p:nvSpPr>
        <p:spPr>
          <a:xfrm>
            <a:off x="599440" y="1117665"/>
            <a:ext cx="7061200" cy="402578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r>
              <a:rPr lang="en" sz="2000" dirty="0">
                <a:solidFill>
                  <a:srgbClr val="FFFF00"/>
                </a:solidFill>
                <a:highlight>
                  <a:srgbClr val="000000"/>
                </a:highlight>
              </a:rPr>
              <a:t>You can find me on twitter: @</a:t>
            </a:r>
            <a:r>
              <a:rPr lang="en" sz="2000" dirty="0" err="1">
                <a:solidFill>
                  <a:srgbClr val="FFFF00"/>
                </a:solidFill>
                <a:highlight>
                  <a:srgbClr val="000000"/>
                </a:highlight>
              </a:rPr>
              <a:t>BosherHayleigh</a:t>
            </a:r>
            <a:endParaRPr lang="en" sz="2000" dirty="0">
              <a:solidFill>
                <a:srgbClr val="FFFF00"/>
              </a:solidFill>
              <a:highlight>
                <a:srgbClr val="000000"/>
              </a:highlight>
            </a:endParaRPr>
          </a:p>
          <a:p>
            <a:pPr marL="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r>
              <a:rPr lang="en" sz="2000" dirty="0">
                <a:solidFill>
                  <a:srgbClr val="FFFF00"/>
                </a:solidFill>
                <a:highlight>
                  <a:srgbClr val="000000"/>
                </a:highlight>
              </a:rPr>
              <a:t>Playlist “Copyright in t</a:t>
            </a:r>
            <a:r>
              <a:rPr lang="en-GB" sz="2000" dirty="0">
                <a:solidFill>
                  <a:srgbClr val="FFFF00"/>
                </a:solidFill>
                <a:highlight>
                  <a:srgbClr val="000000"/>
                </a:highlight>
              </a:rPr>
              <a:t>he</a:t>
            </a:r>
            <a:r>
              <a:rPr lang="en" sz="2000" dirty="0">
                <a:solidFill>
                  <a:srgbClr val="FFFF00"/>
                </a:solidFill>
                <a:highlight>
                  <a:srgbClr val="000000"/>
                </a:highlight>
              </a:rPr>
              <a:t> music industry” on Spotify &amp; Apple </a:t>
            </a:r>
          </a:p>
          <a:p>
            <a:pPr marL="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r>
              <a:rPr lang="en" sz="2000" dirty="0">
                <a:solidFill>
                  <a:srgbClr val="FFFF00"/>
                </a:solidFill>
                <a:highlight>
                  <a:srgbClr val="000000"/>
                </a:highlight>
              </a:rPr>
              <a:t>Podcast: Whose Song is it Anyway? Available on all platforms</a:t>
            </a:r>
          </a:p>
          <a:p>
            <a:pPr marL="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r>
              <a:rPr lang="en" sz="2000" dirty="0">
                <a:solidFill>
                  <a:srgbClr val="FFFF00"/>
                </a:solidFill>
                <a:highlight>
                  <a:srgbClr val="000000"/>
                </a:highlight>
              </a:rPr>
              <a:t>Bosher &amp; Rosati, Development and Directions in IP (OUP, 2023)</a:t>
            </a:r>
          </a:p>
          <a:p>
            <a:pPr marL="0" indent="0">
              <a:spcBef>
                <a:spcPts val="1000"/>
              </a:spcBef>
              <a:spcAft>
                <a:spcPts val="1000"/>
              </a:spcAft>
              <a:buNone/>
            </a:pPr>
            <a:r>
              <a:rPr lang="en-GB" sz="2000" dirty="0">
                <a:solidFill>
                  <a:srgbClr val="FFFF00"/>
                </a:solidFill>
                <a:highlight>
                  <a:srgbClr val="000000"/>
                </a:highlight>
              </a:rPr>
              <a:t>Why Ed Sheeran’s court victory sounds good for the music industry, The Conversation </a:t>
            </a:r>
          </a:p>
          <a:p>
            <a:pPr marL="0" indent="0">
              <a:spcBef>
                <a:spcPts val="1000"/>
              </a:spcBef>
              <a:spcAft>
                <a:spcPts val="1000"/>
              </a:spcAft>
              <a:buNone/>
            </a:pPr>
            <a:r>
              <a:rPr lang="en" sz="2000" dirty="0">
                <a:solidFill>
                  <a:srgbClr val="FFFF00"/>
                </a:solidFill>
                <a:highlight>
                  <a:srgbClr val="000000"/>
                </a:highlight>
              </a:rPr>
              <a:t>Sheeran Succeeds in US infringement case, but it’s not over yet, WIPO Magazine</a:t>
            </a:r>
          </a:p>
        </p:txBody>
      </p:sp>
      <p:sp>
        <p:nvSpPr>
          <p:cNvPr id="315" name="Google Shape;315;p36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398150" y="1129130"/>
            <a:ext cx="1700700" cy="148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Copyright infringement</a:t>
            </a:r>
            <a:endParaRPr dirty="0"/>
          </a:p>
        </p:txBody>
      </p:sp>
      <p:sp>
        <p:nvSpPr>
          <p:cNvPr id="100" name="Google Shape;100;p18"/>
          <p:cNvSpPr txBox="1">
            <a:spLocks noGrp="1"/>
          </p:cNvSpPr>
          <p:nvPr>
            <p:ph type="body" idx="1"/>
          </p:nvPr>
        </p:nvSpPr>
        <p:spPr>
          <a:xfrm>
            <a:off x="2491246" y="85429"/>
            <a:ext cx="6614238" cy="505802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8100" indent="0">
              <a:buNone/>
            </a:pPr>
            <a:r>
              <a:rPr lang="en-GB" sz="2800" dirty="0"/>
              <a:t>There has been a significant rise in the number of litigation of music copying in the US since </a:t>
            </a:r>
            <a:r>
              <a:rPr lang="en-GB" sz="2800" i="1" dirty="0"/>
              <a:t>Blurred Lines</a:t>
            </a:r>
            <a:r>
              <a:rPr lang="en-GB" sz="2800" dirty="0"/>
              <a:t> and trickled over to UK…</a:t>
            </a:r>
          </a:p>
          <a:p>
            <a:pPr marL="38100" indent="0">
              <a:buNone/>
            </a:pPr>
            <a:endParaRPr lang="en-GB" sz="2800" dirty="0"/>
          </a:p>
          <a:p>
            <a:r>
              <a:rPr lang="en-GB" sz="2000" dirty="0"/>
              <a:t>Section 17 CDPA 1988: Reproducing the work in any material form</a:t>
            </a:r>
          </a:p>
          <a:p>
            <a:r>
              <a:rPr lang="en-GB" sz="2000" dirty="0"/>
              <a:t>Copyright Infringement = </a:t>
            </a:r>
            <a:r>
              <a:rPr lang="en-GB" sz="2000" b="1" dirty="0"/>
              <a:t>the taking of the whole, or a substantial part of</a:t>
            </a:r>
            <a:r>
              <a:rPr lang="en-GB" sz="2000" dirty="0"/>
              <a:t>, a copyright protected work without permission of the copyright owner or the benefit of a copyright exception.</a:t>
            </a:r>
          </a:p>
          <a:p>
            <a:r>
              <a:rPr lang="en-GB" sz="2000" dirty="0"/>
              <a:t>The copying can be deliberate, innocent or subconscious. </a:t>
            </a:r>
          </a:p>
          <a:p>
            <a:endParaRPr lang="en-GB" sz="2800" dirty="0"/>
          </a:p>
        </p:txBody>
      </p:sp>
      <p:sp>
        <p:nvSpPr>
          <p:cNvPr id="107" name="Google Shape;107;p1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2" name="Google Shape;349;p39">
            <a:extLst>
              <a:ext uri="{FF2B5EF4-FFF2-40B4-BE49-F238E27FC236}">
                <a16:creationId xmlns:a16="http://schemas.microsoft.com/office/drawing/2014/main" id="{B7BFAA49-652A-655E-ADCD-5258A739964D}"/>
              </a:ext>
            </a:extLst>
          </p:cNvPr>
          <p:cNvSpPr/>
          <p:nvPr/>
        </p:nvSpPr>
        <p:spPr>
          <a:xfrm>
            <a:off x="1424529" y="594047"/>
            <a:ext cx="497669" cy="535083"/>
          </a:xfrm>
          <a:custGeom>
            <a:avLst/>
            <a:gdLst/>
            <a:ahLst/>
            <a:cxnLst/>
            <a:rect l="l" t="t" r="r" b="b"/>
            <a:pathLst>
              <a:path w="13922" h="16022" extrusionOk="0">
                <a:moveTo>
                  <a:pt x="13922" y="0"/>
                </a:moveTo>
                <a:lnTo>
                  <a:pt x="3249" y="3249"/>
                </a:lnTo>
                <a:lnTo>
                  <a:pt x="3249" y="12651"/>
                </a:lnTo>
                <a:lnTo>
                  <a:pt x="2907" y="12627"/>
                </a:lnTo>
                <a:lnTo>
                  <a:pt x="2565" y="12627"/>
                </a:lnTo>
                <a:lnTo>
                  <a:pt x="2198" y="12676"/>
                </a:lnTo>
                <a:lnTo>
                  <a:pt x="1832" y="12774"/>
                </a:lnTo>
                <a:lnTo>
                  <a:pt x="1612" y="12847"/>
                </a:lnTo>
                <a:lnTo>
                  <a:pt x="1393" y="12945"/>
                </a:lnTo>
                <a:lnTo>
                  <a:pt x="1197" y="13067"/>
                </a:lnTo>
                <a:lnTo>
                  <a:pt x="1002" y="13164"/>
                </a:lnTo>
                <a:lnTo>
                  <a:pt x="806" y="13311"/>
                </a:lnTo>
                <a:lnTo>
                  <a:pt x="660" y="13433"/>
                </a:lnTo>
                <a:lnTo>
                  <a:pt x="513" y="13580"/>
                </a:lnTo>
                <a:lnTo>
                  <a:pt x="391" y="13726"/>
                </a:lnTo>
                <a:lnTo>
                  <a:pt x="269" y="13897"/>
                </a:lnTo>
                <a:lnTo>
                  <a:pt x="171" y="14044"/>
                </a:lnTo>
                <a:lnTo>
                  <a:pt x="98" y="14215"/>
                </a:lnTo>
                <a:lnTo>
                  <a:pt x="49" y="14386"/>
                </a:lnTo>
                <a:lnTo>
                  <a:pt x="25" y="14532"/>
                </a:lnTo>
                <a:lnTo>
                  <a:pt x="0" y="14703"/>
                </a:lnTo>
                <a:lnTo>
                  <a:pt x="25" y="14874"/>
                </a:lnTo>
                <a:lnTo>
                  <a:pt x="49" y="15021"/>
                </a:lnTo>
                <a:lnTo>
                  <a:pt x="123" y="15191"/>
                </a:lnTo>
                <a:lnTo>
                  <a:pt x="196" y="15338"/>
                </a:lnTo>
                <a:lnTo>
                  <a:pt x="293" y="15460"/>
                </a:lnTo>
                <a:lnTo>
                  <a:pt x="416" y="15582"/>
                </a:lnTo>
                <a:lnTo>
                  <a:pt x="562" y="15680"/>
                </a:lnTo>
                <a:lnTo>
                  <a:pt x="709" y="15778"/>
                </a:lnTo>
                <a:lnTo>
                  <a:pt x="880" y="15851"/>
                </a:lnTo>
                <a:lnTo>
                  <a:pt x="1075" y="15924"/>
                </a:lnTo>
                <a:lnTo>
                  <a:pt x="1246" y="15973"/>
                </a:lnTo>
                <a:lnTo>
                  <a:pt x="1466" y="15997"/>
                </a:lnTo>
                <a:lnTo>
                  <a:pt x="1661" y="16022"/>
                </a:lnTo>
                <a:lnTo>
                  <a:pt x="1881" y="16022"/>
                </a:lnTo>
                <a:lnTo>
                  <a:pt x="2101" y="15997"/>
                </a:lnTo>
                <a:lnTo>
                  <a:pt x="2345" y="15973"/>
                </a:lnTo>
                <a:lnTo>
                  <a:pt x="2565" y="15924"/>
                </a:lnTo>
                <a:lnTo>
                  <a:pt x="2809" y="15875"/>
                </a:lnTo>
                <a:lnTo>
                  <a:pt x="3224" y="15704"/>
                </a:lnTo>
                <a:lnTo>
                  <a:pt x="3591" y="15509"/>
                </a:lnTo>
                <a:lnTo>
                  <a:pt x="3908" y="15289"/>
                </a:lnTo>
                <a:lnTo>
                  <a:pt x="4177" y="15021"/>
                </a:lnTo>
                <a:lnTo>
                  <a:pt x="4372" y="14752"/>
                </a:lnTo>
                <a:lnTo>
                  <a:pt x="4470" y="14605"/>
                </a:lnTo>
                <a:lnTo>
                  <a:pt x="4543" y="14459"/>
                </a:lnTo>
                <a:lnTo>
                  <a:pt x="4592" y="14312"/>
                </a:lnTo>
                <a:lnTo>
                  <a:pt x="4616" y="14166"/>
                </a:lnTo>
                <a:lnTo>
                  <a:pt x="4641" y="14019"/>
                </a:lnTo>
                <a:lnTo>
                  <a:pt x="4641" y="13873"/>
                </a:lnTo>
                <a:lnTo>
                  <a:pt x="4641" y="6204"/>
                </a:lnTo>
                <a:lnTo>
                  <a:pt x="12505" y="3737"/>
                </a:lnTo>
                <a:lnTo>
                  <a:pt x="12505" y="10136"/>
                </a:lnTo>
                <a:lnTo>
                  <a:pt x="12187" y="10111"/>
                </a:lnTo>
                <a:lnTo>
                  <a:pt x="11846" y="10111"/>
                </a:lnTo>
                <a:lnTo>
                  <a:pt x="11479" y="10160"/>
                </a:lnTo>
                <a:lnTo>
                  <a:pt x="11113" y="10258"/>
                </a:lnTo>
                <a:lnTo>
                  <a:pt x="10893" y="10331"/>
                </a:lnTo>
                <a:lnTo>
                  <a:pt x="10673" y="10429"/>
                </a:lnTo>
                <a:lnTo>
                  <a:pt x="10453" y="10551"/>
                </a:lnTo>
                <a:lnTo>
                  <a:pt x="10283" y="10649"/>
                </a:lnTo>
                <a:lnTo>
                  <a:pt x="10087" y="10795"/>
                </a:lnTo>
                <a:lnTo>
                  <a:pt x="9941" y="10917"/>
                </a:lnTo>
                <a:lnTo>
                  <a:pt x="9794" y="11064"/>
                </a:lnTo>
                <a:lnTo>
                  <a:pt x="9648" y="11211"/>
                </a:lnTo>
                <a:lnTo>
                  <a:pt x="9550" y="11381"/>
                </a:lnTo>
                <a:lnTo>
                  <a:pt x="9452" y="11528"/>
                </a:lnTo>
                <a:lnTo>
                  <a:pt x="9379" y="11699"/>
                </a:lnTo>
                <a:lnTo>
                  <a:pt x="9330" y="11870"/>
                </a:lnTo>
                <a:lnTo>
                  <a:pt x="9306" y="12016"/>
                </a:lnTo>
                <a:lnTo>
                  <a:pt x="9281" y="12187"/>
                </a:lnTo>
                <a:lnTo>
                  <a:pt x="9306" y="12358"/>
                </a:lnTo>
                <a:lnTo>
                  <a:pt x="9330" y="12505"/>
                </a:lnTo>
                <a:lnTo>
                  <a:pt x="9403" y="12676"/>
                </a:lnTo>
                <a:lnTo>
                  <a:pt x="9477" y="12822"/>
                </a:lnTo>
                <a:lnTo>
                  <a:pt x="9574" y="12945"/>
                </a:lnTo>
                <a:lnTo>
                  <a:pt x="9696" y="13067"/>
                </a:lnTo>
                <a:lnTo>
                  <a:pt x="9843" y="13164"/>
                </a:lnTo>
                <a:lnTo>
                  <a:pt x="9989" y="13262"/>
                </a:lnTo>
                <a:lnTo>
                  <a:pt x="10160" y="13335"/>
                </a:lnTo>
                <a:lnTo>
                  <a:pt x="10331" y="13409"/>
                </a:lnTo>
                <a:lnTo>
                  <a:pt x="10527" y="13457"/>
                </a:lnTo>
                <a:lnTo>
                  <a:pt x="10747" y="13482"/>
                </a:lnTo>
                <a:lnTo>
                  <a:pt x="10942" y="13506"/>
                </a:lnTo>
                <a:lnTo>
                  <a:pt x="11162" y="13506"/>
                </a:lnTo>
                <a:lnTo>
                  <a:pt x="11382" y="13482"/>
                </a:lnTo>
                <a:lnTo>
                  <a:pt x="11626" y="13457"/>
                </a:lnTo>
                <a:lnTo>
                  <a:pt x="11846" y="13409"/>
                </a:lnTo>
                <a:lnTo>
                  <a:pt x="12090" y="13360"/>
                </a:lnTo>
                <a:lnTo>
                  <a:pt x="12456" y="13213"/>
                </a:lnTo>
                <a:lnTo>
                  <a:pt x="12798" y="13042"/>
                </a:lnTo>
                <a:lnTo>
                  <a:pt x="13091" y="12822"/>
                </a:lnTo>
                <a:lnTo>
                  <a:pt x="13360" y="12603"/>
                </a:lnTo>
                <a:lnTo>
                  <a:pt x="13580" y="12358"/>
                </a:lnTo>
                <a:lnTo>
                  <a:pt x="13751" y="12090"/>
                </a:lnTo>
                <a:lnTo>
                  <a:pt x="13848" y="11821"/>
                </a:lnTo>
                <a:lnTo>
                  <a:pt x="13897" y="11675"/>
                </a:lnTo>
                <a:lnTo>
                  <a:pt x="13922" y="11552"/>
                </a:lnTo>
                <a:lnTo>
                  <a:pt x="13922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389081" y="917291"/>
            <a:ext cx="1700700" cy="148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Copyright infringement</a:t>
            </a:r>
            <a:endParaRPr dirty="0"/>
          </a:p>
        </p:txBody>
      </p:sp>
      <p:sp>
        <p:nvSpPr>
          <p:cNvPr id="100" name="Google Shape;100;p18"/>
          <p:cNvSpPr txBox="1">
            <a:spLocks noGrp="1"/>
          </p:cNvSpPr>
          <p:nvPr>
            <p:ph type="body" idx="1"/>
          </p:nvPr>
        </p:nvSpPr>
        <p:spPr>
          <a:xfrm>
            <a:off x="2385202" y="0"/>
            <a:ext cx="6758798" cy="514345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GB" sz="2400" b="1" dirty="0"/>
              <a:t>Access </a:t>
            </a:r>
            <a:r>
              <a:rPr lang="en-GB" sz="2400" dirty="0"/>
              <a:t>and casual connection =, promotion campaign, tweeted Sheeran, connected by people including Jamal Edwards /SBTV. </a:t>
            </a:r>
          </a:p>
          <a:p>
            <a:pPr marL="38100" indent="0">
              <a:buNone/>
            </a:pPr>
            <a:endParaRPr lang="en-GB" sz="1600" dirty="0"/>
          </a:p>
          <a:p>
            <a:r>
              <a:rPr lang="en-GB" sz="2400" dirty="0"/>
              <a:t>Argued </a:t>
            </a:r>
            <a:r>
              <a:rPr lang="en-GB" sz="2400" b="1" dirty="0"/>
              <a:t>substantial similarity </a:t>
            </a:r>
            <a:r>
              <a:rPr lang="en-GB" sz="2400" dirty="0"/>
              <a:t>- Shape of You takes a substantial part. E.g. Musicologist report -“oh why, oh why, oh why” (Oh Why) were similar to “Oh I, Oh I, Oh I” (Shape of You), structure of lyrics between the choruses, tone, harmonic progression, texture, melodic fills, rhythmic clicking.</a:t>
            </a:r>
          </a:p>
          <a:p>
            <a:pPr marL="38100" indent="0">
              <a:buNone/>
            </a:pPr>
            <a:endParaRPr lang="en-GB" sz="2000" dirty="0"/>
          </a:p>
          <a:p>
            <a:r>
              <a:rPr lang="en-GB" sz="2400" dirty="0"/>
              <a:t>Sheeran </a:t>
            </a:r>
            <a:r>
              <a:rPr lang="en-GB" sz="2400" b="1" dirty="0"/>
              <a:t>consciously or subconsciously </a:t>
            </a:r>
            <a:r>
              <a:rPr lang="en-GB" sz="2400" dirty="0"/>
              <a:t>copied </a:t>
            </a:r>
          </a:p>
          <a:p>
            <a:endParaRPr lang="en-GB" sz="2800" dirty="0"/>
          </a:p>
        </p:txBody>
      </p:sp>
      <p:sp>
        <p:nvSpPr>
          <p:cNvPr id="107" name="Google Shape;107;p1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2" name="Google Shape;349;p39">
            <a:extLst>
              <a:ext uri="{FF2B5EF4-FFF2-40B4-BE49-F238E27FC236}">
                <a16:creationId xmlns:a16="http://schemas.microsoft.com/office/drawing/2014/main" id="{B7BFAA49-652A-655E-ADCD-5258A739964D}"/>
              </a:ext>
            </a:extLst>
          </p:cNvPr>
          <p:cNvSpPr/>
          <p:nvPr/>
        </p:nvSpPr>
        <p:spPr>
          <a:xfrm>
            <a:off x="1548545" y="382208"/>
            <a:ext cx="497669" cy="535083"/>
          </a:xfrm>
          <a:custGeom>
            <a:avLst/>
            <a:gdLst/>
            <a:ahLst/>
            <a:cxnLst/>
            <a:rect l="l" t="t" r="r" b="b"/>
            <a:pathLst>
              <a:path w="13922" h="16022" extrusionOk="0">
                <a:moveTo>
                  <a:pt x="13922" y="0"/>
                </a:moveTo>
                <a:lnTo>
                  <a:pt x="3249" y="3249"/>
                </a:lnTo>
                <a:lnTo>
                  <a:pt x="3249" y="12651"/>
                </a:lnTo>
                <a:lnTo>
                  <a:pt x="2907" y="12627"/>
                </a:lnTo>
                <a:lnTo>
                  <a:pt x="2565" y="12627"/>
                </a:lnTo>
                <a:lnTo>
                  <a:pt x="2198" y="12676"/>
                </a:lnTo>
                <a:lnTo>
                  <a:pt x="1832" y="12774"/>
                </a:lnTo>
                <a:lnTo>
                  <a:pt x="1612" y="12847"/>
                </a:lnTo>
                <a:lnTo>
                  <a:pt x="1393" y="12945"/>
                </a:lnTo>
                <a:lnTo>
                  <a:pt x="1197" y="13067"/>
                </a:lnTo>
                <a:lnTo>
                  <a:pt x="1002" y="13164"/>
                </a:lnTo>
                <a:lnTo>
                  <a:pt x="806" y="13311"/>
                </a:lnTo>
                <a:lnTo>
                  <a:pt x="660" y="13433"/>
                </a:lnTo>
                <a:lnTo>
                  <a:pt x="513" y="13580"/>
                </a:lnTo>
                <a:lnTo>
                  <a:pt x="391" y="13726"/>
                </a:lnTo>
                <a:lnTo>
                  <a:pt x="269" y="13897"/>
                </a:lnTo>
                <a:lnTo>
                  <a:pt x="171" y="14044"/>
                </a:lnTo>
                <a:lnTo>
                  <a:pt x="98" y="14215"/>
                </a:lnTo>
                <a:lnTo>
                  <a:pt x="49" y="14386"/>
                </a:lnTo>
                <a:lnTo>
                  <a:pt x="25" y="14532"/>
                </a:lnTo>
                <a:lnTo>
                  <a:pt x="0" y="14703"/>
                </a:lnTo>
                <a:lnTo>
                  <a:pt x="25" y="14874"/>
                </a:lnTo>
                <a:lnTo>
                  <a:pt x="49" y="15021"/>
                </a:lnTo>
                <a:lnTo>
                  <a:pt x="123" y="15191"/>
                </a:lnTo>
                <a:lnTo>
                  <a:pt x="196" y="15338"/>
                </a:lnTo>
                <a:lnTo>
                  <a:pt x="293" y="15460"/>
                </a:lnTo>
                <a:lnTo>
                  <a:pt x="416" y="15582"/>
                </a:lnTo>
                <a:lnTo>
                  <a:pt x="562" y="15680"/>
                </a:lnTo>
                <a:lnTo>
                  <a:pt x="709" y="15778"/>
                </a:lnTo>
                <a:lnTo>
                  <a:pt x="880" y="15851"/>
                </a:lnTo>
                <a:lnTo>
                  <a:pt x="1075" y="15924"/>
                </a:lnTo>
                <a:lnTo>
                  <a:pt x="1246" y="15973"/>
                </a:lnTo>
                <a:lnTo>
                  <a:pt x="1466" y="15997"/>
                </a:lnTo>
                <a:lnTo>
                  <a:pt x="1661" y="16022"/>
                </a:lnTo>
                <a:lnTo>
                  <a:pt x="1881" y="16022"/>
                </a:lnTo>
                <a:lnTo>
                  <a:pt x="2101" y="15997"/>
                </a:lnTo>
                <a:lnTo>
                  <a:pt x="2345" y="15973"/>
                </a:lnTo>
                <a:lnTo>
                  <a:pt x="2565" y="15924"/>
                </a:lnTo>
                <a:lnTo>
                  <a:pt x="2809" y="15875"/>
                </a:lnTo>
                <a:lnTo>
                  <a:pt x="3224" y="15704"/>
                </a:lnTo>
                <a:lnTo>
                  <a:pt x="3591" y="15509"/>
                </a:lnTo>
                <a:lnTo>
                  <a:pt x="3908" y="15289"/>
                </a:lnTo>
                <a:lnTo>
                  <a:pt x="4177" y="15021"/>
                </a:lnTo>
                <a:lnTo>
                  <a:pt x="4372" y="14752"/>
                </a:lnTo>
                <a:lnTo>
                  <a:pt x="4470" y="14605"/>
                </a:lnTo>
                <a:lnTo>
                  <a:pt x="4543" y="14459"/>
                </a:lnTo>
                <a:lnTo>
                  <a:pt x="4592" y="14312"/>
                </a:lnTo>
                <a:lnTo>
                  <a:pt x="4616" y="14166"/>
                </a:lnTo>
                <a:lnTo>
                  <a:pt x="4641" y="14019"/>
                </a:lnTo>
                <a:lnTo>
                  <a:pt x="4641" y="13873"/>
                </a:lnTo>
                <a:lnTo>
                  <a:pt x="4641" y="6204"/>
                </a:lnTo>
                <a:lnTo>
                  <a:pt x="12505" y="3737"/>
                </a:lnTo>
                <a:lnTo>
                  <a:pt x="12505" y="10136"/>
                </a:lnTo>
                <a:lnTo>
                  <a:pt x="12187" y="10111"/>
                </a:lnTo>
                <a:lnTo>
                  <a:pt x="11846" y="10111"/>
                </a:lnTo>
                <a:lnTo>
                  <a:pt x="11479" y="10160"/>
                </a:lnTo>
                <a:lnTo>
                  <a:pt x="11113" y="10258"/>
                </a:lnTo>
                <a:lnTo>
                  <a:pt x="10893" y="10331"/>
                </a:lnTo>
                <a:lnTo>
                  <a:pt x="10673" y="10429"/>
                </a:lnTo>
                <a:lnTo>
                  <a:pt x="10453" y="10551"/>
                </a:lnTo>
                <a:lnTo>
                  <a:pt x="10283" y="10649"/>
                </a:lnTo>
                <a:lnTo>
                  <a:pt x="10087" y="10795"/>
                </a:lnTo>
                <a:lnTo>
                  <a:pt x="9941" y="10917"/>
                </a:lnTo>
                <a:lnTo>
                  <a:pt x="9794" y="11064"/>
                </a:lnTo>
                <a:lnTo>
                  <a:pt x="9648" y="11211"/>
                </a:lnTo>
                <a:lnTo>
                  <a:pt x="9550" y="11381"/>
                </a:lnTo>
                <a:lnTo>
                  <a:pt x="9452" y="11528"/>
                </a:lnTo>
                <a:lnTo>
                  <a:pt x="9379" y="11699"/>
                </a:lnTo>
                <a:lnTo>
                  <a:pt x="9330" y="11870"/>
                </a:lnTo>
                <a:lnTo>
                  <a:pt x="9306" y="12016"/>
                </a:lnTo>
                <a:lnTo>
                  <a:pt x="9281" y="12187"/>
                </a:lnTo>
                <a:lnTo>
                  <a:pt x="9306" y="12358"/>
                </a:lnTo>
                <a:lnTo>
                  <a:pt x="9330" y="12505"/>
                </a:lnTo>
                <a:lnTo>
                  <a:pt x="9403" y="12676"/>
                </a:lnTo>
                <a:lnTo>
                  <a:pt x="9477" y="12822"/>
                </a:lnTo>
                <a:lnTo>
                  <a:pt x="9574" y="12945"/>
                </a:lnTo>
                <a:lnTo>
                  <a:pt x="9696" y="13067"/>
                </a:lnTo>
                <a:lnTo>
                  <a:pt x="9843" y="13164"/>
                </a:lnTo>
                <a:lnTo>
                  <a:pt x="9989" y="13262"/>
                </a:lnTo>
                <a:lnTo>
                  <a:pt x="10160" y="13335"/>
                </a:lnTo>
                <a:lnTo>
                  <a:pt x="10331" y="13409"/>
                </a:lnTo>
                <a:lnTo>
                  <a:pt x="10527" y="13457"/>
                </a:lnTo>
                <a:lnTo>
                  <a:pt x="10747" y="13482"/>
                </a:lnTo>
                <a:lnTo>
                  <a:pt x="10942" y="13506"/>
                </a:lnTo>
                <a:lnTo>
                  <a:pt x="11162" y="13506"/>
                </a:lnTo>
                <a:lnTo>
                  <a:pt x="11382" y="13482"/>
                </a:lnTo>
                <a:lnTo>
                  <a:pt x="11626" y="13457"/>
                </a:lnTo>
                <a:lnTo>
                  <a:pt x="11846" y="13409"/>
                </a:lnTo>
                <a:lnTo>
                  <a:pt x="12090" y="13360"/>
                </a:lnTo>
                <a:lnTo>
                  <a:pt x="12456" y="13213"/>
                </a:lnTo>
                <a:lnTo>
                  <a:pt x="12798" y="13042"/>
                </a:lnTo>
                <a:lnTo>
                  <a:pt x="13091" y="12822"/>
                </a:lnTo>
                <a:lnTo>
                  <a:pt x="13360" y="12603"/>
                </a:lnTo>
                <a:lnTo>
                  <a:pt x="13580" y="12358"/>
                </a:lnTo>
                <a:lnTo>
                  <a:pt x="13751" y="12090"/>
                </a:lnTo>
                <a:lnTo>
                  <a:pt x="13848" y="11821"/>
                </a:lnTo>
                <a:lnTo>
                  <a:pt x="13897" y="11675"/>
                </a:lnTo>
                <a:lnTo>
                  <a:pt x="13922" y="11552"/>
                </a:lnTo>
                <a:lnTo>
                  <a:pt x="13922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" name="Online Media 3" descr="Sami Switch - Oh Why (Official Video)">
            <a:hlinkClick r:id="" action="ppaction://media"/>
            <a:extLst>
              <a:ext uri="{FF2B5EF4-FFF2-40B4-BE49-F238E27FC236}">
                <a16:creationId xmlns:a16="http://schemas.microsoft.com/office/drawing/2014/main" id="{2F42368D-26F7-BD72-3F9B-65BAB0AAFA8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93660" y="2097235"/>
            <a:ext cx="2214900" cy="1251418"/>
          </a:xfrm>
          <a:prstGeom prst="rect">
            <a:avLst/>
          </a:prstGeom>
        </p:spPr>
      </p:pic>
      <p:pic>
        <p:nvPicPr>
          <p:cNvPr id="4" name="Online Media 6" descr="Ed Sheeran - Shape of You (Official Music Video)">
            <a:hlinkClick r:id="" action="ppaction://media"/>
            <a:extLst>
              <a:ext uri="{FF2B5EF4-FFF2-40B4-BE49-F238E27FC236}">
                <a16:creationId xmlns:a16="http://schemas.microsoft.com/office/drawing/2014/main" id="{8C326C1D-5A84-EB55-6CB7-8343F629886D}"/>
              </a:ext>
            </a:extLst>
          </p:cNvPr>
          <p:cNvPicPr>
            <a:picLocks noRot="1" noChangeAspect="1"/>
          </p:cNvPicPr>
          <p:nvPr>
            <a:videoFile r:link="rId2"/>
          </p:nvPr>
        </p:nvPicPr>
        <p:blipFill>
          <a:blip r:embed="rId6"/>
          <a:stretch>
            <a:fillRect/>
          </a:stretch>
        </p:blipFill>
        <p:spPr>
          <a:xfrm>
            <a:off x="147148" y="3581035"/>
            <a:ext cx="2068701" cy="1168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006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5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 vol="80000">
                <p:cTn id="16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1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22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6"/>
          <p:cNvSpPr txBox="1">
            <a:spLocks noGrp="1"/>
          </p:cNvSpPr>
          <p:nvPr>
            <p:ph type="ctrTitle"/>
          </p:nvPr>
        </p:nvSpPr>
        <p:spPr>
          <a:xfrm>
            <a:off x="2028019" y="1831500"/>
            <a:ext cx="5087962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>
                <a:latin typeface="Cabin"/>
                <a:ea typeface="Cabin"/>
                <a:cs typeface="Cabin"/>
                <a:sym typeface="Cabin"/>
              </a:rPr>
              <a:t>Access</a:t>
            </a:r>
            <a:endParaRPr sz="6000" dirty="0"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8" name="Google Shape;88;p16"/>
          <p:cNvSpPr txBox="1">
            <a:spLocks noGrp="1"/>
          </p:cNvSpPr>
          <p:nvPr>
            <p:ph type="sldNum" idx="12"/>
          </p:nvPr>
        </p:nvSpPr>
        <p:spPr>
          <a:xfrm>
            <a:off x="4297650" y="44450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46793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182881" y="1129130"/>
            <a:ext cx="1915969" cy="148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Access</a:t>
            </a:r>
            <a:endParaRPr dirty="0"/>
          </a:p>
        </p:txBody>
      </p:sp>
      <p:sp>
        <p:nvSpPr>
          <p:cNvPr id="100" name="Google Shape;100;p18"/>
          <p:cNvSpPr txBox="1">
            <a:spLocks noGrp="1"/>
          </p:cNvSpPr>
          <p:nvPr>
            <p:ph type="body" idx="1"/>
          </p:nvPr>
        </p:nvSpPr>
        <p:spPr>
          <a:xfrm>
            <a:off x="2491246" y="85429"/>
            <a:ext cx="6469873" cy="484349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GB" sz="2000" dirty="0"/>
              <a:t>The first step is to prove that the work has been copied. In order to have copied a song you have to have heard it before. So there needs to be access / causal connection</a:t>
            </a:r>
          </a:p>
          <a:p>
            <a:pPr marL="38100" indent="0">
              <a:buNone/>
            </a:pPr>
            <a:endParaRPr lang="en-GB" sz="2000" dirty="0"/>
          </a:p>
          <a:p>
            <a:r>
              <a:rPr lang="en-GB" sz="2000" dirty="0"/>
              <a:t>Two routes:</a:t>
            </a:r>
          </a:p>
          <a:p>
            <a:r>
              <a:rPr lang="en-GB" sz="2000" dirty="0"/>
              <a:t>1. proof (very unlikely!) or causal connection between parties – availability of the song, events that link the two parties</a:t>
            </a:r>
          </a:p>
          <a:p>
            <a:r>
              <a:rPr lang="en-GB" sz="2000" dirty="0"/>
              <a:t>2. The songs are SO similar that it </a:t>
            </a:r>
            <a:r>
              <a:rPr lang="en-GB" sz="2000" i="1" dirty="0"/>
              <a:t>must</a:t>
            </a:r>
            <a:r>
              <a:rPr lang="en-GB" sz="2000" dirty="0"/>
              <a:t> have been copied. Problematic because other reasons for similarities such as common source or coincidence </a:t>
            </a:r>
          </a:p>
          <a:p>
            <a:endParaRPr lang="en-GB" sz="2800" dirty="0"/>
          </a:p>
        </p:txBody>
      </p:sp>
      <p:sp>
        <p:nvSpPr>
          <p:cNvPr id="107" name="Google Shape;107;p1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2" name="Google Shape;349;p39">
            <a:extLst>
              <a:ext uri="{FF2B5EF4-FFF2-40B4-BE49-F238E27FC236}">
                <a16:creationId xmlns:a16="http://schemas.microsoft.com/office/drawing/2014/main" id="{D26B2647-0FE1-E7C2-CD67-2C4EC9817630}"/>
              </a:ext>
            </a:extLst>
          </p:cNvPr>
          <p:cNvSpPr/>
          <p:nvPr/>
        </p:nvSpPr>
        <p:spPr>
          <a:xfrm>
            <a:off x="1424529" y="594047"/>
            <a:ext cx="497669" cy="535083"/>
          </a:xfrm>
          <a:custGeom>
            <a:avLst/>
            <a:gdLst/>
            <a:ahLst/>
            <a:cxnLst/>
            <a:rect l="l" t="t" r="r" b="b"/>
            <a:pathLst>
              <a:path w="13922" h="16022" extrusionOk="0">
                <a:moveTo>
                  <a:pt x="13922" y="0"/>
                </a:moveTo>
                <a:lnTo>
                  <a:pt x="3249" y="3249"/>
                </a:lnTo>
                <a:lnTo>
                  <a:pt x="3249" y="12651"/>
                </a:lnTo>
                <a:lnTo>
                  <a:pt x="2907" y="12627"/>
                </a:lnTo>
                <a:lnTo>
                  <a:pt x="2565" y="12627"/>
                </a:lnTo>
                <a:lnTo>
                  <a:pt x="2198" y="12676"/>
                </a:lnTo>
                <a:lnTo>
                  <a:pt x="1832" y="12774"/>
                </a:lnTo>
                <a:lnTo>
                  <a:pt x="1612" y="12847"/>
                </a:lnTo>
                <a:lnTo>
                  <a:pt x="1393" y="12945"/>
                </a:lnTo>
                <a:lnTo>
                  <a:pt x="1197" y="13067"/>
                </a:lnTo>
                <a:lnTo>
                  <a:pt x="1002" y="13164"/>
                </a:lnTo>
                <a:lnTo>
                  <a:pt x="806" y="13311"/>
                </a:lnTo>
                <a:lnTo>
                  <a:pt x="660" y="13433"/>
                </a:lnTo>
                <a:lnTo>
                  <a:pt x="513" y="13580"/>
                </a:lnTo>
                <a:lnTo>
                  <a:pt x="391" y="13726"/>
                </a:lnTo>
                <a:lnTo>
                  <a:pt x="269" y="13897"/>
                </a:lnTo>
                <a:lnTo>
                  <a:pt x="171" y="14044"/>
                </a:lnTo>
                <a:lnTo>
                  <a:pt x="98" y="14215"/>
                </a:lnTo>
                <a:lnTo>
                  <a:pt x="49" y="14386"/>
                </a:lnTo>
                <a:lnTo>
                  <a:pt x="25" y="14532"/>
                </a:lnTo>
                <a:lnTo>
                  <a:pt x="0" y="14703"/>
                </a:lnTo>
                <a:lnTo>
                  <a:pt x="25" y="14874"/>
                </a:lnTo>
                <a:lnTo>
                  <a:pt x="49" y="15021"/>
                </a:lnTo>
                <a:lnTo>
                  <a:pt x="123" y="15191"/>
                </a:lnTo>
                <a:lnTo>
                  <a:pt x="196" y="15338"/>
                </a:lnTo>
                <a:lnTo>
                  <a:pt x="293" y="15460"/>
                </a:lnTo>
                <a:lnTo>
                  <a:pt x="416" y="15582"/>
                </a:lnTo>
                <a:lnTo>
                  <a:pt x="562" y="15680"/>
                </a:lnTo>
                <a:lnTo>
                  <a:pt x="709" y="15778"/>
                </a:lnTo>
                <a:lnTo>
                  <a:pt x="880" y="15851"/>
                </a:lnTo>
                <a:lnTo>
                  <a:pt x="1075" y="15924"/>
                </a:lnTo>
                <a:lnTo>
                  <a:pt x="1246" y="15973"/>
                </a:lnTo>
                <a:lnTo>
                  <a:pt x="1466" y="15997"/>
                </a:lnTo>
                <a:lnTo>
                  <a:pt x="1661" y="16022"/>
                </a:lnTo>
                <a:lnTo>
                  <a:pt x="1881" y="16022"/>
                </a:lnTo>
                <a:lnTo>
                  <a:pt x="2101" y="15997"/>
                </a:lnTo>
                <a:lnTo>
                  <a:pt x="2345" y="15973"/>
                </a:lnTo>
                <a:lnTo>
                  <a:pt x="2565" y="15924"/>
                </a:lnTo>
                <a:lnTo>
                  <a:pt x="2809" y="15875"/>
                </a:lnTo>
                <a:lnTo>
                  <a:pt x="3224" y="15704"/>
                </a:lnTo>
                <a:lnTo>
                  <a:pt x="3591" y="15509"/>
                </a:lnTo>
                <a:lnTo>
                  <a:pt x="3908" y="15289"/>
                </a:lnTo>
                <a:lnTo>
                  <a:pt x="4177" y="15021"/>
                </a:lnTo>
                <a:lnTo>
                  <a:pt x="4372" y="14752"/>
                </a:lnTo>
                <a:lnTo>
                  <a:pt x="4470" y="14605"/>
                </a:lnTo>
                <a:lnTo>
                  <a:pt x="4543" y="14459"/>
                </a:lnTo>
                <a:lnTo>
                  <a:pt x="4592" y="14312"/>
                </a:lnTo>
                <a:lnTo>
                  <a:pt x="4616" y="14166"/>
                </a:lnTo>
                <a:lnTo>
                  <a:pt x="4641" y="14019"/>
                </a:lnTo>
                <a:lnTo>
                  <a:pt x="4641" y="13873"/>
                </a:lnTo>
                <a:lnTo>
                  <a:pt x="4641" y="6204"/>
                </a:lnTo>
                <a:lnTo>
                  <a:pt x="12505" y="3737"/>
                </a:lnTo>
                <a:lnTo>
                  <a:pt x="12505" y="10136"/>
                </a:lnTo>
                <a:lnTo>
                  <a:pt x="12187" y="10111"/>
                </a:lnTo>
                <a:lnTo>
                  <a:pt x="11846" y="10111"/>
                </a:lnTo>
                <a:lnTo>
                  <a:pt x="11479" y="10160"/>
                </a:lnTo>
                <a:lnTo>
                  <a:pt x="11113" y="10258"/>
                </a:lnTo>
                <a:lnTo>
                  <a:pt x="10893" y="10331"/>
                </a:lnTo>
                <a:lnTo>
                  <a:pt x="10673" y="10429"/>
                </a:lnTo>
                <a:lnTo>
                  <a:pt x="10453" y="10551"/>
                </a:lnTo>
                <a:lnTo>
                  <a:pt x="10283" y="10649"/>
                </a:lnTo>
                <a:lnTo>
                  <a:pt x="10087" y="10795"/>
                </a:lnTo>
                <a:lnTo>
                  <a:pt x="9941" y="10917"/>
                </a:lnTo>
                <a:lnTo>
                  <a:pt x="9794" y="11064"/>
                </a:lnTo>
                <a:lnTo>
                  <a:pt x="9648" y="11211"/>
                </a:lnTo>
                <a:lnTo>
                  <a:pt x="9550" y="11381"/>
                </a:lnTo>
                <a:lnTo>
                  <a:pt x="9452" y="11528"/>
                </a:lnTo>
                <a:lnTo>
                  <a:pt x="9379" y="11699"/>
                </a:lnTo>
                <a:lnTo>
                  <a:pt x="9330" y="11870"/>
                </a:lnTo>
                <a:lnTo>
                  <a:pt x="9306" y="12016"/>
                </a:lnTo>
                <a:lnTo>
                  <a:pt x="9281" y="12187"/>
                </a:lnTo>
                <a:lnTo>
                  <a:pt x="9306" y="12358"/>
                </a:lnTo>
                <a:lnTo>
                  <a:pt x="9330" y="12505"/>
                </a:lnTo>
                <a:lnTo>
                  <a:pt x="9403" y="12676"/>
                </a:lnTo>
                <a:lnTo>
                  <a:pt x="9477" y="12822"/>
                </a:lnTo>
                <a:lnTo>
                  <a:pt x="9574" y="12945"/>
                </a:lnTo>
                <a:lnTo>
                  <a:pt x="9696" y="13067"/>
                </a:lnTo>
                <a:lnTo>
                  <a:pt x="9843" y="13164"/>
                </a:lnTo>
                <a:lnTo>
                  <a:pt x="9989" y="13262"/>
                </a:lnTo>
                <a:lnTo>
                  <a:pt x="10160" y="13335"/>
                </a:lnTo>
                <a:lnTo>
                  <a:pt x="10331" y="13409"/>
                </a:lnTo>
                <a:lnTo>
                  <a:pt x="10527" y="13457"/>
                </a:lnTo>
                <a:lnTo>
                  <a:pt x="10747" y="13482"/>
                </a:lnTo>
                <a:lnTo>
                  <a:pt x="10942" y="13506"/>
                </a:lnTo>
                <a:lnTo>
                  <a:pt x="11162" y="13506"/>
                </a:lnTo>
                <a:lnTo>
                  <a:pt x="11382" y="13482"/>
                </a:lnTo>
                <a:lnTo>
                  <a:pt x="11626" y="13457"/>
                </a:lnTo>
                <a:lnTo>
                  <a:pt x="11846" y="13409"/>
                </a:lnTo>
                <a:lnTo>
                  <a:pt x="12090" y="13360"/>
                </a:lnTo>
                <a:lnTo>
                  <a:pt x="12456" y="13213"/>
                </a:lnTo>
                <a:lnTo>
                  <a:pt x="12798" y="13042"/>
                </a:lnTo>
                <a:lnTo>
                  <a:pt x="13091" y="12822"/>
                </a:lnTo>
                <a:lnTo>
                  <a:pt x="13360" y="12603"/>
                </a:lnTo>
                <a:lnTo>
                  <a:pt x="13580" y="12358"/>
                </a:lnTo>
                <a:lnTo>
                  <a:pt x="13751" y="12090"/>
                </a:lnTo>
                <a:lnTo>
                  <a:pt x="13848" y="11821"/>
                </a:lnTo>
                <a:lnTo>
                  <a:pt x="13897" y="11675"/>
                </a:lnTo>
                <a:lnTo>
                  <a:pt x="13922" y="11552"/>
                </a:lnTo>
                <a:lnTo>
                  <a:pt x="13922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80585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182881" y="1129130"/>
            <a:ext cx="1915969" cy="148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Access</a:t>
            </a:r>
            <a:endParaRPr dirty="0"/>
          </a:p>
        </p:txBody>
      </p:sp>
      <p:sp>
        <p:nvSpPr>
          <p:cNvPr id="100" name="Google Shape;100;p18"/>
          <p:cNvSpPr txBox="1">
            <a:spLocks noGrp="1"/>
          </p:cNvSpPr>
          <p:nvPr>
            <p:ph type="body" idx="1"/>
          </p:nvPr>
        </p:nvSpPr>
        <p:spPr>
          <a:xfrm>
            <a:off x="2491246" y="85429"/>
            <a:ext cx="6469873" cy="484349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GB" sz="2100" dirty="0"/>
              <a:t>Usually casual connection is claimed, can be direct or indirect (e.g. didn’t copy the score or lyrics directly)</a:t>
            </a:r>
          </a:p>
          <a:p>
            <a:r>
              <a:rPr lang="en-GB" sz="2100" dirty="0"/>
              <a:t>Can be inferred from the surrounding circumstances</a:t>
            </a:r>
          </a:p>
          <a:p>
            <a:r>
              <a:rPr lang="en-GB" sz="2100" dirty="0"/>
              <a:t>Proof of sufficient similarity together with possible access raises a case to answer</a:t>
            </a:r>
          </a:p>
          <a:p>
            <a:r>
              <a:rPr lang="en-GB" sz="2100" dirty="0"/>
              <a:t>Burden on claimant, then turns burden on defendant to rebut – e.g. explaining how they came up with their song independently / other reasons for similarities </a:t>
            </a:r>
          </a:p>
          <a:p>
            <a:r>
              <a:rPr lang="en-GB" sz="2100" dirty="0"/>
              <a:t>The decision is made by weighing up the evidence – the judge has to decide if the evidence shows on the whole that there was copying </a:t>
            </a:r>
          </a:p>
          <a:p>
            <a:endParaRPr lang="en-GB" sz="2800" dirty="0"/>
          </a:p>
        </p:txBody>
      </p:sp>
      <p:sp>
        <p:nvSpPr>
          <p:cNvPr id="107" name="Google Shape;107;p1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2" name="Google Shape;349;p39">
            <a:extLst>
              <a:ext uri="{FF2B5EF4-FFF2-40B4-BE49-F238E27FC236}">
                <a16:creationId xmlns:a16="http://schemas.microsoft.com/office/drawing/2014/main" id="{D26B2647-0FE1-E7C2-CD67-2C4EC9817630}"/>
              </a:ext>
            </a:extLst>
          </p:cNvPr>
          <p:cNvSpPr/>
          <p:nvPr/>
        </p:nvSpPr>
        <p:spPr>
          <a:xfrm>
            <a:off x="1424529" y="594047"/>
            <a:ext cx="497669" cy="535083"/>
          </a:xfrm>
          <a:custGeom>
            <a:avLst/>
            <a:gdLst/>
            <a:ahLst/>
            <a:cxnLst/>
            <a:rect l="l" t="t" r="r" b="b"/>
            <a:pathLst>
              <a:path w="13922" h="16022" extrusionOk="0">
                <a:moveTo>
                  <a:pt x="13922" y="0"/>
                </a:moveTo>
                <a:lnTo>
                  <a:pt x="3249" y="3249"/>
                </a:lnTo>
                <a:lnTo>
                  <a:pt x="3249" y="12651"/>
                </a:lnTo>
                <a:lnTo>
                  <a:pt x="2907" y="12627"/>
                </a:lnTo>
                <a:lnTo>
                  <a:pt x="2565" y="12627"/>
                </a:lnTo>
                <a:lnTo>
                  <a:pt x="2198" y="12676"/>
                </a:lnTo>
                <a:lnTo>
                  <a:pt x="1832" y="12774"/>
                </a:lnTo>
                <a:lnTo>
                  <a:pt x="1612" y="12847"/>
                </a:lnTo>
                <a:lnTo>
                  <a:pt x="1393" y="12945"/>
                </a:lnTo>
                <a:lnTo>
                  <a:pt x="1197" y="13067"/>
                </a:lnTo>
                <a:lnTo>
                  <a:pt x="1002" y="13164"/>
                </a:lnTo>
                <a:lnTo>
                  <a:pt x="806" y="13311"/>
                </a:lnTo>
                <a:lnTo>
                  <a:pt x="660" y="13433"/>
                </a:lnTo>
                <a:lnTo>
                  <a:pt x="513" y="13580"/>
                </a:lnTo>
                <a:lnTo>
                  <a:pt x="391" y="13726"/>
                </a:lnTo>
                <a:lnTo>
                  <a:pt x="269" y="13897"/>
                </a:lnTo>
                <a:lnTo>
                  <a:pt x="171" y="14044"/>
                </a:lnTo>
                <a:lnTo>
                  <a:pt x="98" y="14215"/>
                </a:lnTo>
                <a:lnTo>
                  <a:pt x="49" y="14386"/>
                </a:lnTo>
                <a:lnTo>
                  <a:pt x="25" y="14532"/>
                </a:lnTo>
                <a:lnTo>
                  <a:pt x="0" y="14703"/>
                </a:lnTo>
                <a:lnTo>
                  <a:pt x="25" y="14874"/>
                </a:lnTo>
                <a:lnTo>
                  <a:pt x="49" y="15021"/>
                </a:lnTo>
                <a:lnTo>
                  <a:pt x="123" y="15191"/>
                </a:lnTo>
                <a:lnTo>
                  <a:pt x="196" y="15338"/>
                </a:lnTo>
                <a:lnTo>
                  <a:pt x="293" y="15460"/>
                </a:lnTo>
                <a:lnTo>
                  <a:pt x="416" y="15582"/>
                </a:lnTo>
                <a:lnTo>
                  <a:pt x="562" y="15680"/>
                </a:lnTo>
                <a:lnTo>
                  <a:pt x="709" y="15778"/>
                </a:lnTo>
                <a:lnTo>
                  <a:pt x="880" y="15851"/>
                </a:lnTo>
                <a:lnTo>
                  <a:pt x="1075" y="15924"/>
                </a:lnTo>
                <a:lnTo>
                  <a:pt x="1246" y="15973"/>
                </a:lnTo>
                <a:lnTo>
                  <a:pt x="1466" y="15997"/>
                </a:lnTo>
                <a:lnTo>
                  <a:pt x="1661" y="16022"/>
                </a:lnTo>
                <a:lnTo>
                  <a:pt x="1881" y="16022"/>
                </a:lnTo>
                <a:lnTo>
                  <a:pt x="2101" y="15997"/>
                </a:lnTo>
                <a:lnTo>
                  <a:pt x="2345" y="15973"/>
                </a:lnTo>
                <a:lnTo>
                  <a:pt x="2565" y="15924"/>
                </a:lnTo>
                <a:lnTo>
                  <a:pt x="2809" y="15875"/>
                </a:lnTo>
                <a:lnTo>
                  <a:pt x="3224" y="15704"/>
                </a:lnTo>
                <a:lnTo>
                  <a:pt x="3591" y="15509"/>
                </a:lnTo>
                <a:lnTo>
                  <a:pt x="3908" y="15289"/>
                </a:lnTo>
                <a:lnTo>
                  <a:pt x="4177" y="15021"/>
                </a:lnTo>
                <a:lnTo>
                  <a:pt x="4372" y="14752"/>
                </a:lnTo>
                <a:lnTo>
                  <a:pt x="4470" y="14605"/>
                </a:lnTo>
                <a:lnTo>
                  <a:pt x="4543" y="14459"/>
                </a:lnTo>
                <a:lnTo>
                  <a:pt x="4592" y="14312"/>
                </a:lnTo>
                <a:lnTo>
                  <a:pt x="4616" y="14166"/>
                </a:lnTo>
                <a:lnTo>
                  <a:pt x="4641" y="14019"/>
                </a:lnTo>
                <a:lnTo>
                  <a:pt x="4641" y="13873"/>
                </a:lnTo>
                <a:lnTo>
                  <a:pt x="4641" y="6204"/>
                </a:lnTo>
                <a:lnTo>
                  <a:pt x="12505" y="3737"/>
                </a:lnTo>
                <a:lnTo>
                  <a:pt x="12505" y="10136"/>
                </a:lnTo>
                <a:lnTo>
                  <a:pt x="12187" y="10111"/>
                </a:lnTo>
                <a:lnTo>
                  <a:pt x="11846" y="10111"/>
                </a:lnTo>
                <a:lnTo>
                  <a:pt x="11479" y="10160"/>
                </a:lnTo>
                <a:lnTo>
                  <a:pt x="11113" y="10258"/>
                </a:lnTo>
                <a:lnTo>
                  <a:pt x="10893" y="10331"/>
                </a:lnTo>
                <a:lnTo>
                  <a:pt x="10673" y="10429"/>
                </a:lnTo>
                <a:lnTo>
                  <a:pt x="10453" y="10551"/>
                </a:lnTo>
                <a:lnTo>
                  <a:pt x="10283" y="10649"/>
                </a:lnTo>
                <a:lnTo>
                  <a:pt x="10087" y="10795"/>
                </a:lnTo>
                <a:lnTo>
                  <a:pt x="9941" y="10917"/>
                </a:lnTo>
                <a:lnTo>
                  <a:pt x="9794" y="11064"/>
                </a:lnTo>
                <a:lnTo>
                  <a:pt x="9648" y="11211"/>
                </a:lnTo>
                <a:lnTo>
                  <a:pt x="9550" y="11381"/>
                </a:lnTo>
                <a:lnTo>
                  <a:pt x="9452" y="11528"/>
                </a:lnTo>
                <a:lnTo>
                  <a:pt x="9379" y="11699"/>
                </a:lnTo>
                <a:lnTo>
                  <a:pt x="9330" y="11870"/>
                </a:lnTo>
                <a:lnTo>
                  <a:pt x="9306" y="12016"/>
                </a:lnTo>
                <a:lnTo>
                  <a:pt x="9281" y="12187"/>
                </a:lnTo>
                <a:lnTo>
                  <a:pt x="9306" y="12358"/>
                </a:lnTo>
                <a:lnTo>
                  <a:pt x="9330" y="12505"/>
                </a:lnTo>
                <a:lnTo>
                  <a:pt x="9403" y="12676"/>
                </a:lnTo>
                <a:lnTo>
                  <a:pt x="9477" y="12822"/>
                </a:lnTo>
                <a:lnTo>
                  <a:pt x="9574" y="12945"/>
                </a:lnTo>
                <a:lnTo>
                  <a:pt x="9696" y="13067"/>
                </a:lnTo>
                <a:lnTo>
                  <a:pt x="9843" y="13164"/>
                </a:lnTo>
                <a:lnTo>
                  <a:pt x="9989" y="13262"/>
                </a:lnTo>
                <a:lnTo>
                  <a:pt x="10160" y="13335"/>
                </a:lnTo>
                <a:lnTo>
                  <a:pt x="10331" y="13409"/>
                </a:lnTo>
                <a:lnTo>
                  <a:pt x="10527" y="13457"/>
                </a:lnTo>
                <a:lnTo>
                  <a:pt x="10747" y="13482"/>
                </a:lnTo>
                <a:lnTo>
                  <a:pt x="10942" y="13506"/>
                </a:lnTo>
                <a:lnTo>
                  <a:pt x="11162" y="13506"/>
                </a:lnTo>
                <a:lnTo>
                  <a:pt x="11382" y="13482"/>
                </a:lnTo>
                <a:lnTo>
                  <a:pt x="11626" y="13457"/>
                </a:lnTo>
                <a:lnTo>
                  <a:pt x="11846" y="13409"/>
                </a:lnTo>
                <a:lnTo>
                  <a:pt x="12090" y="13360"/>
                </a:lnTo>
                <a:lnTo>
                  <a:pt x="12456" y="13213"/>
                </a:lnTo>
                <a:lnTo>
                  <a:pt x="12798" y="13042"/>
                </a:lnTo>
                <a:lnTo>
                  <a:pt x="13091" y="12822"/>
                </a:lnTo>
                <a:lnTo>
                  <a:pt x="13360" y="12603"/>
                </a:lnTo>
                <a:lnTo>
                  <a:pt x="13580" y="12358"/>
                </a:lnTo>
                <a:lnTo>
                  <a:pt x="13751" y="12090"/>
                </a:lnTo>
                <a:lnTo>
                  <a:pt x="13848" y="11821"/>
                </a:lnTo>
                <a:lnTo>
                  <a:pt x="13897" y="11675"/>
                </a:lnTo>
                <a:lnTo>
                  <a:pt x="13922" y="11552"/>
                </a:lnTo>
                <a:lnTo>
                  <a:pt x="13922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07688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8"/>
          <p:cNvSpPr txBox="1">
            <a:spLocks noGrp="1"/>
          </p:cNvSpPr>
          <p:nvPr>
            <p:ph type="ctrTitle" idx="4294967295"/>
          </p:nvPr>
        </p:nvSpPr>
        <p:spPr>
          <a:xfrm>
            <a:off x="1295400" y="571800"/>
            <a:ext cx="4845900" cy="89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>
                <a:solidFill>
                  <a:srgbClr val="FFFF00"/>
                </a:solidFill>
              </a:rPr>
              <a:t>100,000</a:t>
            </a:r>
            <a:endParaRPr sz="7200" dirty="0">
              <a:solidFill>
                <a:srgbClr val="FFFF00"/>
              </a:solidFill>
            </a:endParaRPr>
          </a:p>
        </p:txBody>
      </p:sp>
      <p:sp>
        <p:nvSpPr>
          <p:cNvPr id="221" name="Google Shape;221;p28"/>
          <p:cNvSpPr txBox="1">
            <a:spLocks noGrp="1"/>
          </p:cNvSpPr>
          <p:nvPr>
            <p:ph type="subTitle" idx="4294967295"/>
          </p:nvPr>
        </p:nvSpPr>
        <p:spPr>
          <a:xfrm>
            <a:off x="1295400" y="1411307"/>
            <a:ext cx="48459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rgbClr val="FFFFFF"/>
                </a:solidFill>
              </a:rPr>
              <a:t>songs</a:t>
            </a:r>
            <a:endParaRPr sz="2400" dirty="0">
              <a:solidFill>
                <a:srgbClr val="FFFFFF"/>
              </a:solidFill>
            </a:endParaRPr>
          </a:p>
        </p:txBody>
      </p:sp>
      <p:sp>
        <p:nvSpPr>
          <p:cNvPr id="224" name="Google Shape;224;p28"/>
          <p:cNvSpPr txBox="1">
            <a:spLocks noGrp="1"/>
          </p:cNvSpPr>
          <p:nvPr>
            <p:ph type="ctrTitle" idx="4294967295"/>
          </p:nvPr>
        </p:nvSpPr>
        <p:spPr>
          <a:xfrm>
            <a:off x="1295400" y="1886247"/>
            <a:ext cx="4845900" cy="89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200" dirty="0">
                <a:solidFill>
                  <a:srgbClr val="FFFF00"/>
                </a:solidFill>
              </a:rPr>
              <a:t>E</a:t>
            </a:r>
            <a:r>
              <a:rPr lang="en" sz="7200" dirty="0">
                <a:solidFill>
                  <a:srgbClr val="FFFF00"/>
                </a:solidFill>
              </a:rPr>
              <a:t>very day</a:t>
            </a:r>
            <a:endParaRPr sz="4800" dirty="0">
              <a:solidFill>
                <a:srgbClr val="FFFF00"/>
              </a:solidFill>
            </a:endParaRPr>
          </a:p>
        </p:txBody>
      </p:sp>
      <p:sp>
        <p:nvSpPr>
          <p:cNvPr id="225" name="Google Shape;225;p28"/>
          <p:cNvSpPr txBox="1">
            <a:spLocks noGrp="1"/>
          </p:cNvSpPr>
          <p:nvPr>
            <p:ph type="subTitle" idx="4294967295"/>
          </p:nvPr>
        </p:nvSpPr>
        <p:spPr>
          <a:xfrm>
            <a:off x="1295400" y="2987011"/>
            <a:ext cx="48459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rgbClr val="FFFFFF"/>
                </a:solidFill>
              </a:rPr>
              <a:t>U</a:t>
            </a:r>
            <a:r>
              <a:rPr lang="en" sz="2400" dirty="0" err="1">
                <a:solidFill>
                  <a:srgbClr val="FFFFFF"/>
                </a:solidFill>
              </a:rPr>
              <a:t>ploaded</a:t>
            </a:r>
            <a:r>
              <a:rPr lang="en" sz="2400" dirty="0">
                <a:solidFill>
                  <a:srgbClr val="FFFFFF"/>
                </a:solidFill>
              </a:rPr>
              <a:t> to Spotify alone</a:t>
            </a:r>
            <a:endParaRPr sz="2400" dirty="0">
              <a:solidFill>
                <a:srgbClr val="FFFFFF"/>
              </a:solidFill>
            </a:endParaRPr>
          </a:p>
        </p:txBody>
      </p:sp>
      <p:sp>
        <p:nvSpPr>
          <p:cNvPr id="226" name="Google Shape;226;p2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AFC31-D2E4-9E13-CCE2-4A69201DF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Sheeran v </a:t>
            </a:r>
            <a:r>
              <a:rPr lang="en-US" dirty="0" err="1"/>
              <a:t>Chokri</a:t>
            </a:r>
            <a:r>
              <a:rPr lang="en-US" dirty="0"/>
              <a:t> on Access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6BDF39-3D5D-5301-E933-641921207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46317" y="-1"/>
            <a:ext cx="6483927" cy="5011387"/>
          </a:xfrm>
        </p:spPr>
        <p:txBody>
          <a:bodyPr/>
          <a:lstStyle/>
          <a:p>
            <a:r>
              <a:rPr lang="en-GB" sz="2400" dirty="0"/>
              <a:t>Ed argued that to the best of his knowledge he’d never heard of Sami Switch or his song. Gets hundreds of thousands of tweets and didn’t watch everything on SBTV.</a:t>
            </a:r>
          </a:p>
          <a:p>
            <a:r>
              <a:rPr lang="en-GB" sz="2400" dirty="0"/>
              <a:t>When cross-examined in court he acknowledged that he could not completely rule out the possibility, saying “</a:t>
            </a:r>
            <a:r>
              <a:rPr lang="en-GB" sz="2400" i="1" dirty="0"/>
              <a:t>that is why we are here”</a:t>
            </a:r>
          </a:p>
          <a:p>
            <a:r>
              <a:rPr lang="en-GB" sz="2400" dirty="0"/>
              <a:t>The judgement maliciously went through each person / scenario claiming Sheeran heard the song and dismissed each one individually.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B8D1B2-A0BE-91F6-2324-E980A660AA3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47004698"/>
      </p:ext>
    </p:extLst>
  </p:cSld>
  <p:clrMapOvr>
    <a:masterClrMapping/>
  </p:clrMapOvr>
</p:sld>
</file>

<file path=ppt/theme/theme1.xml><?xml version="1.0" encoding="utf-8"?>
<a:theme xmlns:a="http://schemas.openxmlformats.org/drawingml/2006/main" name="Snug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1271</Words>
  <Application>Microsoft Macintosh PowerPoint</Application>
  <PresentationFormat>On-screen Show (16:9)</PresentationFormat>
  <Paragraphs>114</Paragraphs>
  <Slides>23</Slides>
  <Notes>22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Cabin</vt:lpstr>
      <vt:lpstr>Cabin Condensed</vt:lpstr>
      <vt:lpstr>Arial</vt:lpstr>
      <vt:lpstr>Snug</vt:lpstr>
      <vt:lpstr>Why Ed Sheeran’s court victory sounds good for the music industry  Dr Hayleigh Bosher</vt:lpstr>
      <vt:lpstr>Key arguments</vt:lpstr>
      <vt:lpstr>Copyright infringement</vt:lpstr>
      <vt:lpstr>Copyright infringement</vt:lpstr>
      <vt:lpstr>Access</vt:lpstr>
      <vt:lpstr>Access</vt:lpstr>
      <vt:lpstr>Access</vt:lpstr>
      <vt:lpstr>100,000</vt:lpstr>
      <vt:lpstr>Sheeran v Chokri on Access</vt:lpstr>
      <vt:lpstr>Substantial taking</vt:lpstr>
      <vt:lpstr>Substantial taking</vt:lpstr>
      <vt:lpstr>Sheeran v Chokri on substantial taking</vt:lpstr>
      <vt:lpstr>PowerPoint Presentation</vt:lpstr>
      <vt:lpstr>Unconscious copying </vt:lpstr>
      <vt:lpstr>Uunconscious copying</vt:lpstr>
      <vt:lpstr>PowerPoint Presentation</vt:lpstr>
      <vt:lpstr>Good news?</vt:lpstr>
      <vt:lpstr>Sheeran v Chokri on Unconscious copying</vt:lpstr>
      <vt:lpstr>Sheeran v Chokri</vt:lpstr>
      <vt:lpstr>Key arguments</vt:lpstr>
      <vt:lpstr>Sheeran v Townsend</vt:lpstr>
      <vt:lpstr>PowerPoint Presentation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Moving the Needle in the Test for Music Copyright Infringement   Dr Hayleigh Bosher</dc:title>
  <cp:lastModifiedBy>Hayleigh Bosher (Staff)</cp:lastModifiedBy>
  <cp:revision>15</cp:revision>
  <dcterms:modified xsi:type="dcterms:W3CDTF">2023-08-01T12:45:34Z</dcterms:modified>
</cp:coreProperties>
</file>