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57" r:id="rId4"/>
    <p:sldId id="290" r:id="rId5"/>
    <p:sldId id="274" r:id="rId6"/>
    <p:sldId id="292" r:id="rId7"/>
    <p:sldId id="293" r:id="rId8"/>
    <p:sldId id="301" r:id="rId9"/>
    <p:sldId id="294" r:id="rId10"/>
    <p:sldId id="295" r:id="rId11"/>
    <p:sldId id="296" r:id="rId12"/>
    <p:sldId id="297" r:id="rId13"/>
    <p:sldId id="276" r:id="rId14"/>
    <p:sldId id="277" r:id="rId15"/>
    <p:sldId id="278" r:id="rId16"/>
    <p:sldId id="279" r:id="rId17"/>
    <p:sldId id="282" r:id="rId18"/>
    <p:sldId id="284" r:id="rId19"/>
    <p:sldId id="287" r:id="rId20"/>
    <p:sldId id="299" r:id="rId21"/>
    <p:sldId id="300" r:id="rId22"/>
    <p:sldId id="288"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 d="1"/>
        <a:sy n="1" d="1"/>
      </p:scale>
      <p:origin x="0" y="0"/>
    </p:cViewPr>
  </p:notesTextViewPr>
  <p:sorterViewPr>
    <p:cViewPr>
      <p:scale>
        <a:sx n="100" d="100"/>
        <a:sy n="100" d="100"/>
      </p:scale>
      <p:origin x="0" y="3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cat>
            <c:strRef>
              <c:f>Tabelle1!$A$2:$A$6</c:f>
              <c:strCache>
                <c:ptCount val="5"/>
                <c:pt idx="0">
                  <c:v>music librarians (4)</c:v>
                </c:pt>
                <c:pt idx="1">
                  <c:v>other librarians (6)</c:v>
                </c:pt>
                <c:pt idx="2">
                  <c:v>library support staff (7)</c:v>
                </c:pt>
                <c:pt idx="3">
                  <c:v>digital design technicians (2)</c:v>
                </c:pt>
                <c:pt idx="4">
                  <c:v>volunteers (1)</c:v>
                </c:pt>
              </c:strCache>
            </c:strRef>
          </c:cat>
          <c:val>
            <c:numRef>
              <c:f>Tabelle1!$B$2:$B$6</c:f>
              <c:numCache>
                <c:formatCode>General</c:formatCode>
                <c:ptCount val="5"/>
                <c:pt idx="0">
                  <c:v>4</c:v>
                </c:pt>
                <c:pt idx="1">
                  <c:v>6</c:v>
                </c:pt>
                <c:pt idx="2">
                  <c:v>7</c:v>
                </c:pt>
                <c:pt idx="3">
                  <c:v>2</c:v>
                </c:pt>
                <c:pt idx="4">
                  <c:v>1</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5149194222448805"/>
          <c:y val="5.5924945537452357E-2"/>
          <c:w val="0.43620322041060861"/>
          <c:h val="0.89965245407515104"/>
        </c:manualLayout>
      </c:layout>
      <c:overlay val="0"/>
      <c:txPr>
        <a:bodyPr/>
        <a:lstStyle/>
        <a:p>
          <a:pPr>
            <a:defRPr baseline="0">
              <a:solidFill>
                <a:schemeClr val="bg1"/>
              </a:solidFill>
              <a:latin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Spalte1</c:v>
                </c:pt>
              </c:strCache>
            </c:strRef>
          </c:tx>
          <c:spPr>
            <a:solidFill>
              <a:schemeClr val="accent6"/>
            </a:solidFill>
          </c:spPr>
          <c:invertIfNegative val="0"/>
          <c:cat>
            <c:strRef>
              <c:f>Tabelle1!$A$2:$A$13</c:f>
              <c:strCache>
                <c:ptCount val="12"/>
                <c:pt idx="0">
                  <c:v>Guitar pedals</c:v>
                </c:pt>
                <c:pt idx="1">
                  <c:v>Other percussion</c:v>
                </c:pt>
                <c:pt idx="2">
                  <c:v>Ukulele</c:v>
                </c:pt>
                <c:pt idx="3">
                  <c:v>Synthesizer</c:v>
                </c:pt>
                <c:pt idx="4">
                  <c:v>Music notation software</c:v>
                </c:pt>
                <c:pt idx="5">
                  <c:v>Guitar amplifiers</c:v>
                </c:pt>
                <c:pt idx="6">
                  <c:v>Drum kit (acoustic, electric)</c:v>
                </c:pt>
                <c:pt idx="7">
                  <c:v>Guitar (acoustic, electric, bass)</c:v>
                </c:pt>
                <c:pt idx="8">
                  <c:v>Music production equipment</c:v>
                </c:pt>
                <c:pt idx="9">
                  <c:v>Microphones</c:v>
                </c:pt>
                <c:pt idx="10">
                  <c:v>Music production software</c:v>
                </c:pt>
                <c:pt idx="11">
                  <c:v>Piano, clavinova or keyboard</c:v>
                </c:pt>
              </c:strCache>
            </c:strRef>
          </c:cat>
          <c:val>
            <c:numRef>
              <c:f>Tabelle1!$B$2:$B$13</c:f>
              <c:numCache>
                <c:formatCode>General</c:formatCode>
                <c:ptCount val="12"/>
                <c:pt idx="0">
                  <c:v>2</c:v>
                </c:pt>
                <c:pt idx="1">
                  <c:v>2</c:v>
                </c:pt>
                <c:pt idx="2">
                  <c:v>3</c:v>
                </c:pt>
                <c:pt idx="3">
                  <c:v>3</c:v>
                </c:pt>
                <c:pt idx="4">
                  <c:v>4</c:v>
                </c:pt>
                <c:pt idx="5">
                  <c:v>4</c:v>
                </c:pt>
                <c:pt idx="6">
                  <c:v>5</c:v>
                </c:pt>
                <c:pt idx="7">
                  <c:v>6</c:v>
                </c:pt>
                <c:pt idx="8">
                  <c:v>7</c:v>
                </c:pt>
                <c:pt idx="9">
                  <c:v>8</c:v>
                </c:pt>
                <c:pt idx="10">
                  <c:v>9</c:v>
                </c:pt>
                <c:pt idx="11">
                  <c:v>9</c:v>
                </c:pt>
              </c:numCache>
            </c:numRef>
          </c:val>
        </c:ser>
        <c:dLbls>
          <c:showLegendKey val="0"/>
          <c:showVal val="0"/>
          <c:showCatName val="0"/>
          <c:showSerName val="0"/>
          <c:showPercent val="0"/>
          <c:showBubbleSize val="0"/>
        </c:dLbls>
        <c:gapWidth val="150"/>
        <c:axId val="316029728"/>
        <c:axId val="316028944"/>
      </c:barChart>
      <c:catAx>
        <c:axId val="316029728"/>
        <c:scaling>
          <c:orientation val="minMax"/>
        </c:scaling>
        <c:delete val="0"/>
        <c:axPos val="l"/>
        <c:numFmt formatCode="General" sourceLinked="0"/>
        <c:majorTickMark val="out"/>
        <c:minorTickMark val="none"/>
        <c:tickLblPos val="nextTo"/>
        <c:txPr>
          <a:bodyPr/>
          <a:lstStyle/>
          <a:p>
            <a:pPr>
              <a:defRPr b="0"/>
            </a:pPr>
            <a:endParaRPr lang="en-US"/>
          </a:p>
        </c:txPr>
        <c:crossAx val="316028944"/>
        <c:crosses val="autoZero"/>
        <c:auto val="1"/>
        <c:lblAlgn val="ctr"/>
        <c:lblOffset val="100"/>
        <c:noMultiLvlLbl val="0"/>
      </c:catAx>
      <c:valAx>
        <c:axId val="316028944"/>
        <c:scaling>
          <c:orientation val="minMax"/>
          <c:max val="9"/>
        </c:scaling>
        <c:delete val="0"/>
        <c:axPos val="b"/>
        <c:majorGridlines/>
        <c:numFmt formatCode="General" sourceLinked="1"/>
        <c:majorTickMark val="out"/>
        <c:minorTickMark val="none"/>
        <c:tickLblPos val="nextTo"/>
        <c:crossAx val="316029728"/>
        <c:crosses val="autoZero"/>
        <c:crossBetween val="between"/>
        <c:majorUnit val="1"/>
      </c:valAx>
    </c:plotArea>
    <c:plotVisOnly val="1"/>
    <c:dispBlanksAs val="gap"/>
    <c:showDLblsOverMax val="0"/>
  </c:chart>
  <c:txPr>
    <a:bodyPr/>
    <a:lstStyle/>
    <a:p>
      <a:pPr>
        <a:defRPr sz="1800">
          <a:solidFill>
            <a:schemeClr val="bg1"/>
          </a:solidFill>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Tabelle1!$B$1</c:f>
              <c:strCache>
                <c:ptCount val="1"/>
                <c:pt idx="0">
                  <c:v>Datenreihe 1</c:v>
                </c:pt>
              </c:strCache>
            </c:strRef>
          </c:tx>
          <c:spPr>
            <a:solidFill>
              <a:schemeClr val="accent6"/>
            </a:solidFill>
          </c:spPr>
          <c:invertIfNegative val="0"/>
          <c:cat>
            <c:strRef>
              <c:f>Tabelle1!$A$2:$A$5</c:f>
              <c:strCache>
                <c:ptCount val="4"/>
                <c:pt idx="0">
                  <c:v>Print brochure or leaflets</c:v>
                </c:pt>
                <c:pt idx="1">
                  <c:v>Online tutorials</c:v>
                </c:pt>
                <c:pt idx="2">
                  <c:v>On-site instruction through staff</c:v>
                </c:pt>
                <c:pt idx="3">
                  <c:v>Regular workshops or classes</c:v>
                </c:pt>
              </c:strCache>
            </c:strRef>
          </c:cat>
          <c:val>
            <c:numRef>
              <c:f>Tabelle1!$B$2:$B$5</c:f>
              <c:numCache>
                <c:formatCode>General</c:formatCode>
                <c:ptCount val="4"/>
                <c:pt idx="0">
                  <c:v>5</c:v>
                </c:pt>
                <c:pt idx="1">
                  <c:v>7</c:v>
                </c:pt>
                <c:pt idx="2">
                  <c:v>7</c:v>
                </c:pt>
                <c:pt idx="3">
                  <c:v>10</c:v>
                </c:pt>
              </c:numCache>
            </c:numRef>
          </c:val>
        </c:ser>
        <c:dLbls>
          <c:showLegendKey val="0"/>
          <c:showVal val="0"/>
          <c:showCatName val="0"/>
          <c:showSerName val="0"/>
          <c:showPercent val="0"/>
          <c:showBubbleSize val="0"/>
        </c:dLbls>
        <c:gapWidth val="150"/>
        <c:axId val="316031688"/>
        <c:axId val="316030904"/>
      </c:barChart>
      <c:catAx>
        <c:axId val="316031688"/>
        <c:scaling>
          <c:orientation val="minMax"/>
        </c:scaling>
        <c:delete val="0"/>
        <c:axPos val="l"/>
        <c:numFmt formatCode="General" sourceLinked="0"/>
        <c:majorTickMark val="out"/>
        <c:minorTickMark val="none"/>
        <c:tickLblPos val="nextTo"/>
        <c:crossAx val="316030904"/>
        <c:crosses val="autoZero"/>
        <c:auto val="1"/>
        <c:lblAlgn val="ctr"/>
        <c:lblOffset val="100"/>
        <c:noMultiLvlLbl val="0"/>
      </c:catAx>
      <c:valAx>
        <c:axId val="316030904"/>
        <c:scaling>
          <c:orientation val="minMax"/>
          <c:max val="10"/>
        </c:scaling>
        <c:delete val="0"/>
        <c:axPos val="b"/>
        <c:majorGridlines/>
        <c:numFmt formatCode="General" sourceLinked="1"/>
        <c:majorTickMark val="out"/>
        <c:minorTickMark val="none"/>
        <c:tickLblPos val="nextTo"/>
        <c:crossAx val="316031688"/>
        <c:crosses val="autoZero"/>
        <c:crossBetween val="between"/>
        <c:majorUnit val="1"/>
      </c:valAx>
    </c:plotArea>
    <c:plotVisOnly val="1"/>
    <c:dispBlanksAs val="gap"/>
    <c:showDLblsOverMax val="0"/>
  </c:chart>
  <c:txPr>
    <a:bodyPr/>
    <a:lstStyle/>
    <a:p>
      <a:pPr>
        <a:defRPr sz="2000" baseline="0">
          <a:solidFill>
            <a:schemeClr val="bg1"/>
          </a:solidFill>
          <a:latin typeface="Segoe UI" panose="020B0502040204020203" pitchFamily="34" charset="0"/>
          <a:cs typeface="Segoe UI" panose="020B0502040204020203"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Datenreihe 1</c:v>
                </c:pt>
              </c:strCache>
            </c:strRef>
          </c:tx>
          <c:spPr>
            <a:solidFill>
              <a:schemeClr val="accent6"/>
            </a:solidFill>
          </c:spPr>
          <c:invertIfNegative val="0"/>
          <c:cat>
            <c:strRef>
              <c:f>Tabelle1!$A$2:$A$4</c:f>
              <c:strCache>
                <c:ptCount val="3"/>
                <c:pt idx="0">
                  <c:v>Automated</c:v>
                </c:pt>
                <c:pt idx="1">
                  <c:v>Manually</c:v>
                </c:pt>
                <c:pt idx="2">
                  <c:v>NA</c:v>
                </c:pt>
              </c:strCache>
            </c:strRef>
          </c:cat>
          <c:val>
            <c:numRef>
              <c:f>Tabelle1!$B$2:$B$4</c:f>
              <c:numCache>
                <c:formatCode>General</c:formatCode>
                <c:ptCount val="3"/>
                <c:pt idx="0">
                  <c:v>4</c:v>
                </c:pt>
                <c:pt idx="1">
                  <c:v>5</c:v>
                </c:pt>
                <c:pt idx="2">
                  <c:v>2</c:v>
                </c:pt>
              </c:numCache>
            </c:numRef>
          </c:val>
        </c:ser>
        <c:dLbls>
          <c:showLegendKey val="0"/>
          <c:showVal val="0"/>
          <c:showCatName val="0"/>
          <c:showSerName val="0"/>
          <c:showPercent val="0"/>
          <c:showBubbleSize val="0"/>
        </c:dLbls>
        <c:gapWidth val="150"/>
        <c:axId val="208497448"/>
        <c:axId val="208496664"/>
      </c:barChart>
      <c:catAx>
        <c:axId val="208497448"/>
        <c:scaling>
          <c:orientation val="minMax"/>
        </c:scaling>
        <c:delete val="0"/>
        <c:axPos val="b"/>
        <c:numFmt formatCode="General" sourceLinked="0"/>
        <c:majorTickMark val="out"/>
        <c:minorTickMark val="none"/>
        <c:tickLblPos val="nextTo"/>
        <c:crossAx val="208496664"/>
        <c:crosses val="autoZero"/>
        <c:auto val="1"/>
        <c:lblAlgn val="ctr"/>
        <c:lblOffset val="100"/>
        <c:noMultiLvlLbl val="0"/>
      </c:catAx>
      <c:valAx>
        <c:axId val="208496664"/>
        <c:scaling>
          <c:orientation val="minMax"/>
          <c:max val="6"/>
        </c:scaling>
        <c:delete val="0"/>
        <c:axPos val="l"/>
        <c:majorGridlines/>
        <c:numFmt formatCode="General" sourceLinked="1"/>
        <c:majorTickMark val="out"/>
        <c:minorTickMark val="none"/>
        <c:tickLblPos val="nextTo"/>
        <c:crossAx val="208497448"/>
        <c:crosses val="autoZero"/>
        <c:crossBetween val="between"/>
        <c:majorUnit val="2"/>
      </c:valAx>
    </c:plotArea>
    <c:plotVisOnly val="1"/>
    <c:dispBlanksAs val="gap"/>
    <c:showDLblsOverMax val="0"/>
  </c:chart>
  <c:txPr>
    <a:bodyPr/>
    <a:lstStyle/>
    <a:p>
      <a:pPr>
        <a:defRPr sz="1800">
          <a:solidFill>
            <a:schemeClr val="bg1"/>
          </a:solidFill>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Tabelle1!$B$1</c:f>
              <c:strCache>
                <c:ptCount val="1"/>
                <c:pt idx="0">
                  <c:v>Datenreihe 1</c:v>
                </c:pt>
              </c:strCache>
            </c:strRef>
          </c:tx>
          <c:spPr>
            <a:solidFill>
              <a:schemeClr val="accent6"/>
            </a:solidFill>
          </c:spPr>
          <c:invertIfNegative val="0"/>
          <c:cat>
            <c:strRef>
              <c:f>Tabelle1!$A$2:$A$5</c:f>
              <c:strCache>
                <c:ptCount val="4"/>
                <c:pt idx="0">
                  <c:v>Automated</c:v>
                </c:pt>
                <c:pt idx="1">
                  <c:v>Half-automated</c:v>
                </c:pt>
                <c:pt idx="2">
                  <c:v>Manually</c:v>
                </c:pt>
                <c:pt idx="3">
                  <c:v>NA</c:v>
                </c:pt>
              </c:strCache>
            </c:strRef>
          </c:cat>
          <c:val>
            <c:numRef>
              <c:f>Tabelle1!$B$2:$B$5</c:f>
              <c:numCache>
                <c:formatCode>General</c:formatCode>
                <c:ptCount val="4"/>
                <c:pt idx="0">
                  <c:v>1</c:v>
                </c:pt>
                <c:pt idx="1">
                  <c:v>3</c:v>
                </c:pt>
                <c:pt idx="2">
                  <c:v>1</c:v>
                </c:pt>
                <c:pt idx="3">
                  <c:v>6</c:v>
                </c:pt>
              </c:numCache>
            </c:numRef>
          </c:val>
        </c:ser>
        <c:dLbls>
          <c:showLegendKey val="0"/>
          <c:showVal val="0"/>
          <c:showCatName val="0"/>
          <c:showSerName val="0"/>
          <c:showPercent val="0"/>
          <c:showBubbleSize val="0"/>
        </c:dLbls>
        <c:gapWidth val="150"/>
        <c:axId val="208499016"/>
        <c:axId val="208498232"/>
      </c:barChart>
      <c:catAx>
        <c:axId val="208499016"/>
        <c:scaling>
          <c:orientation val="minMax"/>
        </c:scaling>
        <c:delete val="0"/>
        <c:axPos val="b"/>
        <c:numFmt formatCode="General" sourceLinked="0"/>
        <c:majorTickMark val="out"/>
        <c:minorTickMark val="none"/>
        <c:tickLblPos val="nextTo"/>
        <c:crossAx val="208498232"/>
        <c:crosses val="autoZero"/>
        <c:auto val="1"/>
        <c:lblAlgn val="ctr"/>
        <c:lblOffset val="100"/>
        <c:noMultiLvlLbl val="0"/>
      </c:catAx>
      <c:valAx>
        <c:axId val="208498232"/>
        <c:scaling>
          <c:orientation val="minMax"/>
          <c:max val="6"/>
        </c:scaling>
        <c:delete val="0"/>
        <c:axPos val="l"/>
        <c:majorGridlines/>
        <c:numFmt formatCode="General" sourceLinked="1"/>
        <c:majorTickMark val="out"/>
        <c:minorTickMark val="none"/>
        <c:tickLblPos val="nextTo"/>
        <c:crossAx val="208499016"/>
        <c:crosses val="autoZero"/>
        <c:crossBetween val="between"/>
        <c:majorUnit val="2"/>
      </c:valAx>
    </c:plotArea>
    <c:plotVisOnly val="1"/>
    <c:dispBlanksAs val="gap"/>
    <c:showDLblsOverMax val="0"/>
  </c:chart>
  <c:txPr>
    <a:bodyPr/>
    <a:lstStyle/>
    <a:p>
      <a:pPr>
        <a:defRPr sz="1800">
          <a:solidFill>
            <a:schemeClr val="bg1"/>
          </a:solidFill>
          <a:latin typeface="Segoe UI" panose="020B0502040204020203" pitchFamily="34" charset="0"/>
          <a:cs typeface="Segoe UI" panose="020B0502040204020203"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Tabelle1!$B$1</c:f>
              <c:strCache>
                <c:ptCount val="1"/>
                <c:pt idx="0">
                  <c:v>Datenreihe 1</c:v>
                </c:pt>
              </c:strCache>
            </c:strRef>
          </c:tx>
          <c:spPr>
            <a:solidFill>
              <a:schemeClr val="accent6"/>
            </a:solidFill>
          </c:spPr>
          <c:invertIfNegative val="0"/>
          <c:cat>
            <c:strRef>
              <c:f>Tabelle1!$A$2:$A$6</c:f>
              <c:strCache>
                <c:ptCount val="5"/>
                <c:pt idx="0">
                  <c:v>None</c:v>
                </c:pt>
                <c:pt idx="1">
                  <c:v>Microphones</c:v>
                </c:pt>
                <c:pt idx="2">
                  <c:v>Small items (cables)</c:v>
                </c:pt>
                <c:pt idx="3">
                  <c:v>Headphones</c:v>
                </c:pt>
                <c:pt idx="4">
                  <c:v>Major equipment (instruments)</c:v>
                </c:pt>
              </c:strCache>
            </c:strRef>
          </c:cat>
          <c:val>
            <c:numRef>
              <c:f>Tabelle1!$B$2:$B$6</c:f>
              <c:numCache>
                <c:formatCode>General</c:formatCode>
                <c:ptCount val="5"/>
                <c:pt idx="0">
                  <c:v>1</c:v>
                </c:pt>
                <c:pt idx="1">
                  <c:v>1</c:v>
                </c:pt>
                <c:pt idx="2">
                  <c:v>2</c:v>
                </c:pt>
                <c:pt idx="3">
                  <c:v>3</c:v>
                </c:pt>
                <c:pt idx="4">
                  <c:v>5</c:v>
                </c:pt>
              </c:numCache>
            </c:numRef>
          </c:val>
        </c:ser>
        <c:dLbls>
          <c:showLegendKey val="0"/>
          <c:showVal val="0"/>
          <c:showCatName val="0"/>
          <c:showSerName val="0"/>
          <c:showPercent val="0"/>
          <c:showBubbleSize val="0"/>
        </c:dLbls>
        <c:gapWidth val="150"/>
        <c:axId val="208494312"/>
        <c:axId val="208493528"/>
      </c:barChart>
      <c:catAx>
        <c:axId val="208494312"/>
        <c:scaling>
          <c:orientation val="minMax"/>
        </c:scaling>
        <c:delete val="0"/>
        <c:axPos val="l"/>
        <c:numFmt formatCode="General" sourceLinked="0"/>
        <c:majorTickMark val="out"/>
        <c:minorTickMark val="none"/>
        <c:tickLblPos val="nextTo"/>
        <c:crossAx val="208493528"/>
        <c:crosses val="autoZero"/>
        <c:auto val="1"/>
        <c:lblAlgn val="ctr"/>
        <c:lblOffset val="100"/>
        <c:noMultiLvlLbl val="0"/>
      </c:catAx>
      <c:valAx>
        <c:axId val="208493528"/>
        <c:scaling>
          <c:orientation val="minMax"/>
          <c:max val="5"/>
        </c:scaling>
        <c:delete val="0"/>
        <c:axPos val="b"/>
        <c:majorGridlines/>
        <c:numFmt formatCode="General" sourceLinked="1"/>
        <c:majorTickMark val="out"/>
        <c:minorTickMark val="none"/>
        <c:tickLblPos val="nextTo"/>
        <c:crossAx val="208494312"/>
        <c:crosses val="autoZero"/>
        <c:crossBetween val="between"/>
        <c:majorUnit val="1"/>
      </c:valAx>
    </c:plotArea>
    <c:plotVisOnly val="1"/>
    <c:dispBlanksAs val="gap"/>
    <c:showDLblsOverMax val="0"/>
  </c:chart>
  <c:txPr>
    <a:bodyPr/>
    <a:lstStyle/>
    <a:p>
      <a:pPr>
        <a:defRPr sz="1800">
          <a:solidFill>
            <a:schemeClr val="bg1"/>
          </a:solidFill>
          <a:latin typeface="Segoe UI" panose="020B0502040204020203" pitchFamily="34" charset="0"/>
          <a:cs typeface="Segoe UI" panose="020B0502040204020203" pitchFamily="34" charset="0"/>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4290193-7D62-469F-B5C3-40AA1411F84F}" type="datetimeFigureOut">
              <a:rPr lang="de-DE" smtClean="0"/>
              <a:t>18.08.2019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7967863-F532-4DD8-ACA7-B7CE7EEB7B62}" type="slidenum">
              <a:rPr lang="de-DE" smtClean="0"/>
              <a:t>‹#›</a:t>
            </a:fld>
            <a:endParaRPr lang="de-DE"/>
          </a:p>
        </p:txBody>
      </p:sp>
    </p:spTree>
    <p:extLst>
      <p:ext uri="{BB962C8B-B14F-4D97-AF65-F5344CB8AC3E}">
        <p14:creationId xmlns:p14="http://schemas.microsoft.com/office/powerpoint/2010/main" val="105518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4290193-7D62-469F-B5C3-40AA1411F84F}" type="datetimeFigureOut">
              <a:rPr lang="de-DE" smtClean="0"/>
              <a:t>18.08.2019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7967863-F532-4DD8-ACA7-B7CE7EEB7B62}" type="slidenum">
              <a:rPr lang="de-DE" smtClean="0"/>
              <a:t>‹#›</a:t>
            </a:fld>
            <a:endParaRPr lang="de-DE"/>
          </a:p>
        </p:txBody>
      </p:sp>
    </p:spTree>
    <p:extLst>
      <p:ext uri="{BB962C8B-B14F-4D97-AF65-F5344CB8AC3E}">
        <p14:creationId xmlns:p14="http://schemas.microsoft.com/office/powerpoint/2010/main" val="34182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4290193-7D62-469F-B5C3-40AA1411F84F}" type="datetimeFigureOut">
              <a:rPr lang="de-DE" smtClean="0"/>
              <a:t>18.08.2019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7967863-F532-4DD8-ACA7-B7CE7EEB7B62}" type="slidenum">
              <a:rPr lang="de-DE" smtClean="0"/>
              <a:t>‹#›</a:t>
            </a:fld>
            <a:endParaRPr lang="de-DE"/>
          </a:p>
        </p:txBody>
      </p:sp>
    </p:spTree>
    <p:extLst>
      <p:ext uri="{BB962C8B-B14F-4D97-AF65-F5344CB8AC3E}">
        <p14:creationId xmlns:p14="http://schemas.microsoft.com/office/powerpoint/2010/main" val="236438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4290193-7D62-469F-B5C3-40AA1411F84F}" type="datetimeFigureOut">
              <a:rPr lang="de-DE" smtClean="0"/>
              <a:t>18.08.2019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7967863-F532-4DD8-ACA7-B7CE7EEB7B62}" type="slidenum">
              <a:rPr lang="de-DE" smtClean="0"/>
              <a:t>‹#›</a:t>
            </a:fld>
            <a:endParaRPr lang="de-DE"/>
          </a:p>
        </p:txBody>
      </p:sp>
    </p:spTree>
    <p:extLst>
      <p:ext uri="{BB962C8B-B14F-4D97-AF65-F5344CB8AC3E}">
        <p14:creationId xmlns:p14="http://schemas.microsoft.com/office/powerpoint/2010/main" val="146944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4290193-7D62-469F-B5C3-40AA1411F84F}" type="datetimeFigureOut">
              <a:rPr lang="de-DE" smtClean="0"/>
              <a:t>18.08.2019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7967863-F532-4DD8-ACA7-B7CE7EEB7B62}" type="slidenum">
              <a:rPr lang="de-DE" smtClean="0"/>
              <a:t>‹#›</a:t>
            </a:fld>
            <a:endParaRPr lang="de-DE"/>
          </a:p>
        </p:txBody>
      </p:sp>
    </p:spTree>
    <p:extLst>
      <p:ext uri="{BB962C8B-B14F-4D97-AF65-F5344CB8AC3E}">
        <p14:creationId xmlns:p14="http://schemas.microsoft.com/office/powerpoint/2010/main" val="253030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4290193-7D62-469F-B5C3-40AA1411F84F}" type="datetimeFigureOut">
              <a:rPr lang="de-DE" smtClean="0"/>
              <a:t>18.08.2019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7967863-F532-4DD8-ACA7-B7CE7EEB7B62}" type="slidenum">
              <a:rPr lang="de-DE" smtClean="0"/>
              <a:t>‹#›</a:t>
            </a:fld>
            <a:endParaRPr lang="de-DE"/>
          </a:p>
        </p:txBody>
      </p:sp>
    </p:spTree>
    <p:extLst>
      <p:ext uri="{BB962C8B-B14F-4D97-AF65-F5344CB8AC3E}">
        <p14:creationId xmlns:p14="http://schemas.microsoft.com/office/powerpoint/2010/main" val="275325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4290193-7D62-469F-B5C3-40AA1411F84F}" type="datetimeFigureOut">
              <a:rPr lang="de-DE" smtClean="0"/>
              <a:t>18.08.2019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7967863-F532-4DD8-ACA7-B7CE7EEB7B62}" type="slidenum">
              <a:rPr lang="de-DE" smtClean="0"/>
              <a:t>‹#›</a:t>
            </a:fld>
            <a:endParaRPr lang="de-DE"/>
          </a:p>
        </p:txBody>
      </p:sp>
    </p:spTree>
    <p:extLst>
      <p:ext uri="{BB962C8B-B14F-4D97-AF65-F5344CB8AC3E}">
        <p14:creationId xmlns:p14="http://schemas.microsoft.com/office/powerpoint/2010/main" val="178639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4290193-7D62-469F-B5C3-40AA1411F84F}" type="datetimeFigureOut">
              <a:rPr lang="de-DE" smtClean="0"/>
              <a:t>18.08.2019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7967863-F532-4DD8-ACA7-B7CE7EEB7B62}" type="slidenum">
              <a:rPr lang="de-DE" smtClean="0"/>
              <a:t>‹#›</a:t>
            </a:fld>
            <a:endParaRPr lang="de-DE"/>
          </a:p>
        </p:txBody>
      </p:sp>
    </p:spTree>
    <p:extLst>
      <p:ext uri="{BB962C8B-B14F-4D97-AF65-F5344CB8AC3E}">
        <p14:creationId xmlns:p14="http://schemas.microsoft.com/office/powerpoint/2010/main" val="82896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4290193-7D62-469F-B5C3-40AA1411F84F}" type="datetimeFigureOut">
              <a:rPr lang="de-DE" smtClean="0"/>
              <a:t>18.08.2019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7967863-F532-4DD8-ACA7-B7CE7EEB7B62}" type="slidenum">
              <a:rPr lang="de-DE" smtClean="0"/>
              <a:t>‹#›</a:t>
            </a:fld>
            <a:endParaRPr lang="de-DE"/>
          </a:p>
        </p:txBody>
      </p:sp>
    </p:spTree>
    <p:extLst>
      <p:ext uri="{BB962C8B-B14F-4D97-AF65-F5344CB8AC3E}">
        <p14:creationId xmlns:p14="http://schemas.microsoft.com/office/powerpoint/2010/main" val="98953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4290193-7D62-469F-B5C3-40AA1411F84F}" type="datetimeFigureOut">
              <a:rPr lang="de-DE" smtClean="0"/>
              <a:t>18.08.2019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7967863-F532-4DD8-ACA7-B7CE7EEB7B62}" type="slidenum">
              <a:rPr lang="de-DE" smtClean="0"/>
              <a:t>‹#›</a:t>
            </a:fld>
            <a:endParaRPr lang="de-DE"/>
          </a:p>
        </p:txBody>
      </p:sp>
    </p:spTree>
    <p:extLst>
      <p:ext uri="{BB962C8B-B14F-4D97-AF65-F5344CB8AC3E}">
        <p14:creationId xmlns:p14="http://schemas.microsoft.com/office/powerpoint/2010/main" val="385514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4290193-7D62-469F-B5C3-40AA1411F84F}" type="datetimeFigureOut">
              <a:rPr lang="de-DE" smtClean="0"/>
              <a:t>18.08.2019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7967863-F532-4DD8-ACA7-B7CE7EEB7B62}" type="slidenum">
              <a:rPr lang="de-DE" smtClean="0"/>
              <a:t>‹#›</a:t>
            </a:fld>
            <a:endParaRPr lang="de-DE"/>
          </a:p>
        </p:txBody>
      </p:sp>
    </p:spTree>
    <p:extLst>
      <p:ext uri="{BB962C8B-B14F-4D97-AF65-F5344CB8AC3E}">
        <p14:creationId xmlns:p14="http://schemas.microsoft.com/office/powerpoint/2010/main" val="2765147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90193-7D62-469F-B5C3-40AA1411F84F}" type="datetimeFigureOut">
              <a:rPr lang="de-DE" smtClean="0"/>
              <a:t>18.08.2019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67863-F532-4DD8-ACA7-B7CE7EEB7B62}" type="slidenum">
              <a:rPr lang="de-DE" smtClean="0"/>
              <a:t>‹#›</a:t>
            </a:fld>
            <a:endParaRPr lang="de-DE"/>
          </a:p>
        </p:txBody>
      </p:sp>
    </p:spTree>
    <p:extLst>
      <p:ext uri="{BB962C8B-B14F-4D97-AF65-F5344CB8AC3E}">
        <p14:creationId xmlns:p14="http://schemas.microsoft.com/office/powerpoint/2010/main" val="648724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32132" y="569536"/>
            <a:ext cx="7612276" cy="3970318"/>
          </a:xfrm>
          <a:prstGeom prst="rect">
            <a:avLst/>
          </a:prstGeom>
          <a:noFill/>
        </p:spPr>
        <p:txBody>
          <a:bodyPr wrap="square" rtlCol="0">
            <a:spAutoFit/>
          </a:bodyPr>
          <a:lstStyle/>
          <a:p>
            <a:r>
              <a:rPr lang="en-US" sz="3600" dirty="0" smtClean="0">
                <a:solidFill>
                  <a:schemeClr val="bg1"/>
                </a:solidFill>
                <a:latin typeface="Segoe UI" panose="020B0502040204020203" pitchFamily="34" charset="0"/>
                <a:ea typeface="Tahoma" panose="020B0604030504040204" pitchFamily="34" charset="0"/>
                <a:cs typeface="Segoe UI" panose="020B0502040204020203" pitchFamily="34" charset="0"/>
              </a:rPr>
              <a:t>Providing access </a:t>
            </a:r>
            <a:r>
              <a:rPr lang="en-US" sz="3600" dirty="0">
                <a:solidFill>
                  <a:schemeClr val="bg1"/>
                </a:solidFill>
                <a:latin typeface="Segoe UI" panose="020B0502040204020203" pitchFamily="34" charset="0"/>
                <a:ea typeface="Tahoma" panose="020B0604030504040204" pitchFamily="34" charset="0"/>
                <a:cs typeface="Segoe UI" panose="020B0502040204020203" pitchFamily="34" charset="0"/>
              </a:rPr>
              <a:t>to </a:t>
            </a:r>
            <a:r>
              <a:rPr lang="en-US" sz="3600" dirty="0" smtClean="0">
                <a:solidFill>
                  <a:schemeClr val="bg1"/>
                </a:solidFill>
                <a:latin typeface="Segoe UI" panose="020B0502040204020203" pitchFamily="34" charset="0"/>
                <a:ea typeface="Tahoma" panose="020B0604030504040204" pitchFamily="34" charset="0"/>
                <a:cs typeface="Segoe UI" panose="020B0502040204020203" pitchFamily="34" charset="0"/>
              </a:rPr>
              <a:t>music </a:t>
            </a:r>
            <a:r>
              <a:rPr lang="en-US" sz="3600" dirty="0">
                <a:solidFill>
                  <a:schemeClr val="bg1"/>
                </a:solidFill>
                <a:latin typeface="Segoe UI" panose="020B0502040204020203" pitchFamily="34" charset="0"/>
                <a:ea typeface="Tahoma" panose="020B0604030504040204" pitchFamily="34" charset="0"/>
                <a:cs typeface="Segoe UI" panose="020B0502040204020203" pitchFamily="34" charset="0"/>
              </a:rPr>
              <a:t>instruments and </a:t>
            </a:r>
            <a:r>
              <a:rPr lang="en-US" sz="3600" dirty="0" smtClean="0">
                <a:solidFill>
                  <a:schemeClr val="bg1"/>
                </a:solidFill>
                <a:latin typeface="Segoe UI" panose="020B0502040204020203" pitchFamily="34" charset="0"/>
                <a:ea typeface="Tahoma" panose="020B0604030504040204" pitchFamily="34" charset="0"/>
                <a:cs typeface="Segoe UI" panose="020B0502040204020203" pitchFamily="34" charset="0"/>
              </a:rPr>
              <a:t>recording </a:t>
            </a:r>
            <a:r>
              <a:rPr lang="en-US" sz="3600" dirty="0">
                <a:solidFill>
                  <a:schemeClr val="bg1"/>
                </a:solidFill>
                <a:latin typeface="Segoe UI" panose="020B0502040204020203" pitchFamily="34" charset="0"/>
                <a:ea typeface="Tahoma" panose="020B0604030504040204" pitchFamily="34" charset="0"/>
                <a:cs typeface="Segoe UI" panose="020B0502040204020203" pitchFamily="34" charset="0"/>
              </a:rPr>
              <a:t>equipment in </a:t>
            </a:r>
            <a:r>
              <a:rPr lang="en-US" sz="3600" dirty="0" smtClean="0">
                <a:solidFill>
                  <a:schemeClr val="bg1"/>
                </a:solidFill>
                <a:latin typeface="Segoe UI" panose="020B0502040204020203" pitchFamily="34" charset="0"/>
                <a:ea typeface="Tahoma" panose="020B0604030504040204" pitchFamily="34" charset="0"/>
                <a:cs typeface="Segoe UI" panose="020B0502040204020203" pitchFamily="34" charset="0"/>
              </a:rPr>
              <a:t>public libraries</a:t>
            </a:r>
          </a:p>
          <a:p>
            <a:endParaRPr lang="en-US" sz="3600" dirty="0" smtClean="0">
              <a:solidFill>
                <a:schemeClr val="bg1"/>
              </a:solidFill>
              <a:latin typeface="Segoe UI" panose="020B0502040204020203" pitchFamily="34" charset="0"/>
              <a:ea typeface="Tahoma" panose="020B0604030504040204" pitchFamily="34" charset="0"/>
              <a:cs typeface="Segoe UI" panose="020B0502040204020203" pitchFamily="34" charset="0"/>
            </a:endParaRPr>
          </a:p>
          <a:p>
            <a:endParaRPr lang="en-US" sz="3600" dirty="0" smtClean="0">
              <a:solidFill>
                <a:schemeClr val="bg1"/>
              </a:solidFill>
              <a:latin typeface="Segoe UI" panose="020B0502040204020203" pitchFamily="34" charset="0"/>
              <a:ea typeface="Tahoma" panose="020B0604030504040204" pitchFamily="34" charset="0"/>
              <a:cs typeface="Segoe UI" panose="020B0502040204020203" pitchFamily="34" charset="0"/>
            </a:endParaRPr>
          </a:p>
          <a:p>
            <a:endParaRPr lang="en-US" sz="3600" dirty="0" smtClean="0">
              <a:solidFill>
                <a:schemeClr val="bg1"/>
              </a:solidFill>
              <a:latin typeface="Segoe UI" panose="020B0502040204020203" pitchFamily="34" charset="0"/>
              <a:ea typeface="Tahoma" panose="020B0604030504040204" pitchFamily="34" charset="0"/>
              <a:cs typeface="Segoe UI" panose="020B0502040204020203" pitchFamily="34" charset="0"/>
            </a:endParaRPr>
          </a:p>
          <a:p>
            <a:r>
              <a:rPr lang="en-US" sz="3600" dirty="0" smtClean="0">
                <a:solidFill>
                  <a:schemeClr val="bg1"/>
                </a:solidFill>
                <a:latin typeface="Segoe UI" panose="020B0502040204020203" pitchFamily="34" charset="0"/>
                <a:ea typeface="Tahoma" panose="020B0604030504040204" pitchFamily="34" charset="0"/>
                <a:cs typeface="Segoe UI" panose="020B0502040204020203" pitchFamily="34" charset="0"/>
              </a:rPr>
              <a:t>Results from an </a:t>
            </a:r>
            <a:r>
              <a:rPr lang="en-US" sz="3600" dirty="0">
                <a:solidFill>
                  <a:schemeClr val="bg1"/>
                </a:solidFill>
                <a:latin typeface="Segoe UI" panose="020B0502040204020203" pitchFamily="34" charset="0"/>
                <a:ea typeface="Tahoma" panose="020B0604030504040204" pitchFamily="34" charset="0"/>
                <a:cs typeface="Segoe UI" panose="020B0502040204020203" pitchFamily="34" charset="0"/>
              </a:rPr>
              <a:t>international </a:t>
            </a:r>
            <a:r>
              <a:rPr lang="en-US" sz="3600" dirty="0" smtClean="0">
                <a:solidFill>
                  <a:schemeClr val="bg1"/>
                </a:solidFill>
                <a:latin typeface="Segoe UI" panose="020B0502040204020203" pitchFamily="34" charset="0"/>
                <a:ea typeface="Tahoma" panose="020B0604030504040204" pitchFamily="34" charset="0"/>
                <a:cs typeface="Segoe UI" panose="020B0502040204020203" pitchFamily="34" charset="0"/>
              </a:rPr>
              <a:t>survey</a:t>
            </a:r>
            <a:endParaRPr lang="en-US" sz="3600" dirty="0">
              <a:solidFill>
                <a:schemeClr val="bg1"/>
              </a:solidFill>
              <a:latin typeface="Segoe UI" panose="020B0502040204020203" pitchFamily="34" charset="0"/>
              <a:ea typeface="Tahoma" panose="020B0604030504040204" pitchFamily="34" charset="0"/>
              <a:cs typeface="Segoe UI" panose="020B0502040204020203" pitchFamily="34" charset="0"/>
            </a:endParaRPr>
          </a:p>
        </p:txBody>
      </p:sp>
      <p:sp>
        <p:nvSpPr>
          <p:cNvPr id="5" name="Textfeld 4"/>
          <p:cNvSpPr txBox="1"/>
          <p:nvPr/>
        </p:nvSpPr>
        <p:spPr>
          <a:xfrm>
            <a:off x="673696" y="4725144"/>
            <a:ext cx="7128792" cy="1477328"/>
          </a:xfrm>
          <a:prstGeom prst="rect">
            <a:avLst/>
          </a:prstGeom>
          <a:noFill/>
        </p:spPr>
        <p:txBody>
          <a:bodyPr wrap="square" rtlCol="0">
            <a:spAutoFit/>
          </a:bodyPr>
          <a:lstStyle/>
          <a:p>
            <a:r>
              <a:rPr lang="en-US" dirty="0" smtClean="0">
                <a:solidFill>
                  <a:schemeClr val="bg1"/>
                </a:solidFill>
                <a:latin typeface="Segoe UI" panose="020B0502040204020203" pitchFamily="34" charset="0"/>
                <a:ea typeface="Tahoma" panose="020B0604030504040204" pitchFamily="34" charset="0"/>
                <a:cs typeface="Segoe UI" panose="020B0502040204020203" pitchFamily="34" charset="0"/>
              </a:rPr>
              <a:t>Sebastian Wilke</a:t>
            </a:r>
          </a:p>
          <a:p>
            <a:r>
              <a:rPr lang="en-US" dirty="0" smtClean="0">
                <a:solidFill>
                  <a:schemeClr val="bg1"/>
                </a:solidFill>
                <a:latin typeface="Segoe UI" panose="020B0502040204020203" pitchFamily="34" charset="0"/>
                <a:ea typeface="Tahoma" panose="020B0604030504040204" pitchFamily="34" charset="0"/>
                <a:cs typeface="Segoe UI" panose="020B0502040204020203" pitchFamily="34" charset="0"/>
              </a:rPr>
              <a:t>Qatar National Library</a:t>
            </a:r>
          </a:p>
          <a:p>
            <a:r>
              <a:rPr lang="en-US" dirty="0">
                <a:solidFill>
                  <a:schemeClr val="bg1"/>
                </a:solidFill>
                <a:latin typeface="Segoe UI" panose="020B0502040204020203" pitchFamily="34" charset="0"/>
                <a:ea typeface="Tahoma" panose="020B0604030504040204" pitchFamily="34" charset="0"/>
                <a:cs typeface="Segoe UI" panose="020B0502040204020203" pitchFamily="34" charset="0"/>
              </a:rPr>
              <a:t>2019 Annual Congress of the International Association of Music Libraries, Archives and Documentation </a:t>
            </a:r>
            <a:r>
              <a:rPr lang="en-US" dirty="0" err="1">
                <a:solidFill>
                  <a:schemeClr val="bg1"/>
                </a:solidFill>
                <a:latin typeface="Segoe UI" panose="020B0502040204020203" pitchFamily="34" charset="0"/>
                <a:ea typeface="Tahoma" panose="020B0604030504040204" pitchFamily="34" charset="0"/>
                <a:cs typeface="Segoe UI" panose="020B0502040204020203" pitchFamily="34" charset="0"/>
              </a:rPr>
              <a:t>Centres</a:t>
            </a:r>
            <a:r>
              <a:rPr lang="en-US" dirty="0">
                <a:solidFill>
                  <a:schemeClr val="bg1"/>
                </a:solidFill>
                <a:latin typeface="Segoe UI" panose="020B0502040204020203" pitchFamily="34" charset="0"/>
                <a:ea typeface="Tahoma" panose="020B0604030504040204" pitchFamily="34" charset="0"/>
                <a:cs typeface="Segoe UI" panose="020B0502040204020203" pitchFamily="34" charset="0"/>
              </a:rPr>
              <a:t> (IAML) </a:t>
            </a:r>
            <a:endParaRPr lang="en-US" dirty="0" smtClean="0">
              <a:solidFill>
                <a:schemeClr val="bg1"/>
              </a:solidFill>
              <a:latin typeface="Segoe UI" panose="020B0502040204020203" pitchFamily="34" charset="0"/>
              <a:ea typeface="Tahoma" panose="020B0604030504040204" pitchFamily="34" charset="0"/>
              <a:cs typeface="Segoe UI" panose="020B0502040204020203" pitchFamily="34" charset="0"/>
            </a:endParaRPr>
          </a:p>
          <a:p>
            <a:r>
              <a:rPr lang="en-US" dirty="0" smtClean="0">
                <a:solidFill>
                  <a:schemeClr val="bg1"/>
                </a:solidFill>
                <a:latin typeface="Segoe UI" panose="020B0502040204020203" pitchFamily="34" charset="0"/>
                <a:ea typeface="Tahoma" panose="020B0604030504040204" pitchFamily="34" charset="0"/>
                <a:cs typeface="Segoe UI" panose="020B0502040204020203" pitchFamily="34" charset="0"/>
              </a:rPr>
              <a:t>14-19 July, Krakow</a:t>
            </a:r>
            <a:r>
              <a:rPr lang="en-US" dirty="0">
                <a:solidFill>
                  <a:schemeClr val="bg1"/>
                </a:solidFill>
                <a:latin typeface="Segoe UI" panose="020B0502040204020203" pitchFamily="34" charset="0"/>
                <a:ea typeface="Tahoma" panose="020B0604030504040204" pitchFamily="34" charset="0"/>
                <a:cs typeface="Segoe UI" panose="020B0502040204020203" pitchFamily="34" charset="0"/>
              </a:rPr>
              <a:t>, </a:t>
            </a:r>
            <a:r>
              <a:rPr lang="en-US" dirty="0" smtClean="0">
                <a:solidFill>
                  <a:schemeClr val="bg1"/>
                </a:solidFill>
                <a:latin typeface="Segoe UI" panose="020B0502040204020203" pitchFamily="34" charset="0"/>
                <a:ea typeface="Tahoma" panose="020B0604030504040204" pitchFamily="34" charset="0"/>
                <a:cs typeface="Segoe UI" panose="020B0502040204020203" pitchFamily="34" charset="0"/>
              </a:rPr>
              <a:t>Poland</a:t>
            </a:r>
            <a:endParaRPr lang="en-US" dirty="0">
              <a:solidFill>
                <a:schemeClr val="bg1"/>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1181015308"/>
      </p:ext>
    </p:extLst>
  </p:cSld>
  <p:clrMapOvr>
    <a:masterClrMapping/>
  </p:clrMapOvr>
  <mc:AlternateContent xmlns:mc="http://schemas.openxmlformats.org/markup-compatibility/2006" xmlns:p14="http://schemas.microsoft.com/office/powerpoint/2010/main">
    <mc:Choice Requires="p14">
      <p:transition spd="slow" p14:dur="2000" advTm="49500"/>
    </mc:Choice>
    <mc:Fallback xmlns="">
      <p:transition spd="slow" advTm="495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7044547"/>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475438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0" y="495300"/>
            <a:ext cx="6210300" cy="5867400"/>
          </a:xfrm>
          <a:prstGeom prst="rect">
            <a:avLst/>
          </a:prstGeom>
        </p:spPr>
      </p:pic>
    </p:spTree>
    <p:extLst>
      <p:ext uri="{BB962C8B-B14F-4D97-AF65-F5344CB8AC3E}">
        <p14:creationId xmlns:p14="http://schemas.microsoft.com/office/powerpoint/2010/main" val="112759340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476672"/>
            <a:ext cx="7560840" cy="707886"/>
          </a:xfrm>
          <a:prstGeom prst="rect">
            <a:avLst/>
          </a:prstGeom>
          <a:noFill/>
        </p:spPr>
        <p:txBody>
          <a:bodyPr wrap="square" rtlCol="0">
            <a:spAutoFit/>
          </a:bodyPr>
          <a:lstStyle/>
          <a:p>
            <a:r>
              <a:rPr lang="de-DE" sz="4000" dirty="0" err="1">
                <a:solidFill>
                  <a:schemeClr val="bg1"/>
                </a:solidFill>
                <a:latin typeface="Segoe UI" panose="020B0502040204020203" pitchFamily="34" charset="0"/>
                <a:cs typeface="Segoe UI" panose="020B0502040204020203" pitchFamily="34" charset="0"/>
              </a:rPr>
              <a:t>Staffing</a:t>
            </a:r>
            <a:endParaRPr lang="de-DE" sz="4000" dirty="0">
              <a:solidFill>
                <a:schemeClr val="bg1"/>
              </a:solidFill>
              <a:latin typeface="Segoe UI" panose="020B0502040204020203" pitchFamily="34" charset="0"/>
              <a:cs typeface="Segoe UI" panose="020B0502040204020203" pitchFamily="34" charset="0"/>
            </a:endParaRPr>
          </a:p>
        </p:txBody>
      </p:sp>
      <p:sp>
        <p:nvSpPr>
          <p:cNvPr id="4" name="Textfeld 3"/>
          <p:cNvSpPr txBox="1"/>
          <p:nvPr/>
        </p:nvSpPr>
        <p:spPr>
          <a:xfrm>
            <a:off x="415574" y="1412776"/>
            <a:ext cx="8044858" cy="1646605"/>
          </a:xfrm>
          <a:prstGeom prst="rect">
            <a:avLst/>
          </a:prstGeom>
          <a:noFill/>
        </p:spPr>
        <p:txBody>
          <a:bodyPr wrap="square" rtlCol="0">
            <a:spAutoFit/>
          </a:bodyPr>
          <a:lstStyle>
            <a:defPPr>
              <a:defRPr lang="de-DE"/>
            </a:defPPr>
            <a:lvl1pPr algn="ctr">
              <a:spcAft>
                <a:spcPts val="300"/>
              </a:spcAft>
              <a:defRPr sz="2400">
                <a:solidFill>
                  <a:schemeClr val="bg1"/>
                </a:solidFill>
                <a:latin typeface="Segoe UI" panose="020B0502040204020203" pitchFamily="34" charset="0"/>
                <a:cs typeface="Segoe UI" panose="020B0502040204020203" pitchFamily="34" charset="0"/>
              </a:defRPr>
            </a:lvl1pPr>
          </a:lstStyle>
          <a:p>
            <a:pPr algn="l"/>
            <a:r>
              <a:rPr lang="de-DE" dirty="0" err="1" smtClean="0"/>
              <a:t>Number</a:t>
            </a:r>
            <a:r>
              <a:rPr lang="de-DE" dirty="0" smtClean="0"/>
              <a:t> </a:t>
            </a:r>
            <a:r>
              <a:rPr lang="de-DE" dirty="0" err="1" smtClean="0"/>
              <a:t>of</a:t>
            </a:r>
            <a:r>
              <a:rPr lang="de-DE" dirty="0" smtClean="0"/>
              <a:t> </a:t>
            </a:r>
            <a:r>
              <a:rPr lang="de-DE" dirty="0" err="1" smtClean="0"/>
              <a:t>staff</a:t>
            </a:r>
            <a:r>
              <a:rPr lang="de-DE" dirty="0" smtClean="0"/>
              <a:t>: 		</a:t>
            </a:r>
            <a:r>
              <a:rPr lang="de-DE" dirty="0" err="1" smtClean="0"/>
              <a:t>two</a:t>
            </a:r>
            <a:r>
              <a:rPr lang="de-DE" dirty="0" smtClean="0"/>
              <a:t> </a:t>
            </a:r>
            <a:r>
              <a:rPr lang="de-DE" dirty="0" err="1" smtClean="0"/>
              <a:t>to</a:t>
            </a:r>
            <a:r>
              <a:rPr lang="de-DE" dirty="0" smtClean="0"/>
              <a:t> </a:t>
            </a:r>
            <a:r>
              <a:rPr lang="de-DE" dirty="0" err="1" smtClean="0"/>
              <a:t>three</a:t>
            </a:r>
            <a:r>
              <a:rPr lang="de-DE" dirty="0" smtClean="0"/>
              <a:t> </a:t>
            </a:r>
            <a:r>
              <a:rPr lang="de-DE" dirty="0" err="1" smtClean="0"/>
              <a:t>staff</a:t>
            </a:r>
            <a:r>
              <a:rPr lang="de-DE" dirty="0" smtClean="0"/>
              <a:t> </a:t>
            </a:r>
            <a:r>
              <a:rPr lang="de-DE" dirty="0" err="1" smtClean="0"/>
              <a:t>members</a:t>
            </a:r>
            <a:r>
              <a:rPr lang="de-DE" dirty="0" smtClean="0"/>
              <a:t> (5) 				</a:t>
            </a:r>
            <a:r>
              <a:rPr lang="de-DE" dirty="0" err="1" smtClean="0"/>
              <a:t>five</a:t>
            </a:r>
            <a:r>
              <a:rPr lang="de-DE" dirty="0" smtClean="0"/>
              <a:t> </a:t>
            </a:r>
            <a:r>
              <a:rPr lang="de-DE" dirty="0" err="1" smtClean="0"/>
              <a:t>or</a:t>
            </a:r>
            <a:r>
              <a:rPr lang="de-DE" dirty="0" smtClean="0"/>
              <a:t> </a:t>
            </a:r>
            <a:r>
              <a:rPr lang="de-DE" dirty="0" err="1" smtClean="0"/>
              <a:t>more</a:t>
            </a:r>
            <a:r>
              <a:rPr lang="de-DE" dirty="0" smtClean="0"/>
              <a:t> </a:t>
            </a:r>
            <a:r>
              <a:rPr lang="de-DE" dirty="0" err="1" smtClean="0"/>
              <a:t>staff</a:t>
            </a:r>
            <a:r>
              <a:rPr lang="de-DE" dirty="0" smtClean="0"/>
              <a:t> </a:t>
            </a:r>
            <a:r>
              <a:rPr lang="de-DE" dirty="0" err="1" smtClean="0"/>
              <a:t>members</a:t>
            </a:r>
            <a:r>
              <a:rPr lang="de-DE" dirty="0" smtClean="0"/>
              <a:t> (6)</a:t>
            </a:r>
          </a:p>
          <a:p>
            <a:pPr algn="l"/>
            <a:endParaRPr lang="de-DE" dirty="0"/>
          </a:p>
          <a:p>
            <a:pPr algn="l"/>
            <a:r>
              <a:rPr lang="de-DE" dirty="0" smtClean="0"/>
              <a:t>Type </a:t>
            </a:r>
            <a:r>
              <a:rPr lang="de-DE" dirty="0" err="1" smtClean="0"/>
              <a:t>of</a:t>
            </a:r>
            <a:r>
              <a:rPr lang="de-DE" dirty="0" smtClean="0"/>
              <a:t> </a:t>
            </a:r>
            <a:r>
              <a:rPr lang="de-DE" dirty="0" err="1" smtClean="0"/>
              <a:t>staff</a:t>
            </a:r>
            <a:r>
              <a:rPr lang="de-DE" dirty="0" smtClean="0"/>
              <a:t>:</a:t>
            </a:r>
            <a:endParaRPr lang="de-DE" dirty="0"/>
          </a:p>
        </p:txBody>
      </p:sp>
      <p:graphicFrame>
        <p:nvGraphicFramePr>
          <p:cNvPr id="5" name="Diagramm 4"/>
          <p:cNvGraphicFramePr/>
          <p:nvPr>
            <p:extLst>
              <p:ext uri="{D42A27DB-BD31-4B8C-83A1-F6EECF244321}">
                <p14:modId xmlns:p14="http://schemas.microsoft.com/office/powerpoint/2010/main" val="1298026294"/>
              </p:ext>
            </p:extLst>
          </p:nvPr>
        </p:nvGraphicFramePr>
        <p:xfrm>
          <a:off x="1187624" y="3059381"/>
          <a:ext cx="7704856" cy="331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4377375"/>
      </p:ext>
    </p:extLst>
  </p:cSld>
  <p:clrMapOvr>
    <a:masterClrMapping/>
  </p:clrMapOvr>
  <mc:AlternateContent xmlns:mc="http://schemas.openxmlformats.org/markup-compatibility/2006" xmlns:p14="http://schemas.microsoft.com/office/powerpoint/2010/main">
    <mc:Choice Requires="p14">
      <p:transition spd="slow" p14:dur="2000" advTm="82000"/>
    </mc:Choice>
    <mc:Fallback xmlns="">
      <p:transition spd="slow" advTm="82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476672"/>
            <a:ext cx="8496944" cy="707886"/>
          </a:xfrm>
          <a:prstGeom prst="rect">
            <a:avLst/>
          </a:prstGeom>
          <a:noFill/>
        </p:spPr>
        <p:txBody>
          <a:bodyPr wrap="square" rtlCol="0">
            <a:spAutoFit/>
          </a:bodyPr>
          <a:lstStyle/>
          <a:p>
            <a:r>
              <a:rPr lang="en-US" sz="4000" dirty="0" smtClean="0">
                <a:solidFill>
                  <a:schemeClr val="bg1"/>
                </a:solidFill>
                <a:latin typeface="Segoe UI" panose="020B0502040204020203" pitchFamily="34" charset="0"/>
                <a:cs typeface="Segoe UI" panose="020B0502040204020203" pitchFamily="34" charset="0"/>
              </a:rPr>
              <a:t>Instruments </a:t>
            </a:r>
            <a:r>
              <a:rPr lang="en-US" sz="4000" dirty="0">
                <a:solidFill>
                  <a:schemeClr val="bg1"/>
                </a:solidFill>
                <a:latin typeface="Segoe UI" panose="020B0502040204020203" pitchFamily="34" charset="0"/>
                <a:cs typeface="Segoe UI" panose="020B0502040204020203" pitchFamily="34" charset="0"/>
              </a:rPr>
              <a:t>and equipment</a:t>
            </a:r>
            <a:endParaRPr lang="de-DE" sz="4000" dirty="0">
              <a:solidFill>
                <a:schemeClr val="bg1"/>
              </a:solidFill>
              <a:latin typeface="Segoe UI" panose="020B0502040204020203" pitchFamily="34" charset="0"/>
              <a:cs typeface="Segoe UI" panose="020B0502040204020203" pitchFamily="34" charset="0"/>
            </a:endParaRPr>
          </a:p>
        </p:txBody>
      </p:sp>
      <p:graphicFrame>
        <p:nvGraphicFramePr>
          <p:cNvPr id="3" name="Diagramm 2"/>
          <p:cNvGraphicFramePr/>
          <p:nvPr>
            <p:extLst>
              <p:ext uri="{D42A27DB-BD31-4B8C-83A1-F6EECF244321}">
                <p14:modId xmlns:p14="http://schemas.microsoft.com/office/powerpoint/2010/main" val="1435248577"/>
              </p:ext>
            </p:extLst>
          </p:nvPr>
        </p:nvGraphicFramePr>
        <p:xfrm>
          <a:off x="395536" y="1484784"/>
          <a:ext cx="8496944"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569034"/>
      </p:ext>
    </p:extLst>
  </p:cSld>
  <p:clrMapOvr>
    <a:masterClrMapping/>
  </p:clrMapOvr>
  <mc:AlternateContent xmlns:mc="http://schemas.openxmlformats.org/markup-compatibility/2006" xmlns:p14="http://schemas.microsoft.com/office/powerpoint/2010/main">
    <mc:Choice Requires="p14">
      <p:transition spd="slow" p14:dur="2000" advTm="107500"/>
    </mc:Choice>
    <mc:Fallback xmlns="">
      <p:transition spd="slow" advTm="1075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83790" y="476672"/>
            <a:ext cx="4208690" cy="5863144"/>
          </a:xfrm>
          <a:prstGeom prst="rect">
            <a:avLst/>
          </a:prstGeom>
          <a:noFill/>
        </p:spPr>
        <p:txBody>
          <a:bodyPr wrap="square" rtlCol="0">
            <a:spAutoFit/>
          </a:bodyPr>
          <a:lstStyle/>
          <a:p>
            <a:r>
              <a:rPr lang="de-DE" sz="4000" dirty="0" err="1" smtClean="0">
                <a:solidFill>
                  <a:schemeClr val="bg1"/>
                </a:solidFill>
                <a:latin typeface="Segoe UI" panose="020B0502040204020203" pitchFamily="34" charset="0"/>
                <a:cs typeface="Segoe UI" panose="020B0502040204020203" pitchFamily="34" charset="0"/>
              </a:rPr>
              <a:t>Misuse</a:t>
            </a:r>
            <a:endParaRPr lang="de-DE" sz="4000" dirty="0">
              <a:solidFill>
                <a:schemeClr val="bg1"/>
              </a:solidFill>
              <a:latin typeface="Segoe UI" panose="020B0502040204020203" pitchFamily="34" charset="0"/>
              <a:cs typeface="Segoe UI" panose="020B0502040204020203" pitchFamily="34" charset="0"/>
            </a:endParaRPr>
          </a:p>
          <a:p>
            <a:endParaRPr lang="de-DE" sz="4000" dirty="0" smtClean="0">
              <a:solidFill>
                <a:schemeClr val="bg1"/>
              </a:solidFill>
              <a:latin typeface="Segoe UI" panose="020B0502040204020203" pitchFamily="34" charset="0"/>
              <a:cs typeface="Segoe UI" panose="020B0502040204020203" pitchFamily="34" charset="0"/>
            </a:endParaRPr>
          </a:p>
          <a:p>
            <a:pPr>
              <a:spcAft>
                <a:spcPts val="1800"/>
              </a:spcAft>
            </a:pPr>
            <a:r>
              <a:rPr lang="de-DE" sz="2800" dirty="0" smtClean="0">
                <a:solidFill>
                  <a:schemeClr val="bg1"/>
                </a:solidFill>
                <a:latin typeface="Segoe UI" panose="020B0502040204020203" pitchFamily="34" charset="0"/>
                <a:cs typeface="Segoe UI" panose="020B0502040204020203" pitchFamily="34" charset="0"/>
              </a:rPr>
              <a:t>„</a:t>
            </a:r>
            <a:r>
              <a:rPr lang="en-US" sz="2800" dirty="0">
                <a:solidFill>
                  <a:schemeClr val="bg1"/>
                </a:solidFill>
                <a:latin typeface="Segoe UI" panose="020B0502040204020203" pitchFamily="34" charset="0"/>
                <a:cs typeface="Segoe UI" panose="020B0502040204020203" pitchFamily="34" charset="0"/>
              </a:rPr>
              <a:t>Most of the repair and maintenance costs are covered by operational costs. </a:t>
            </a:r>
            <a:r>
              <a:rPr lang="en-US" sz="2800" dirty="0" smtClean="0">
                <a:solidFill>
                  <a:schemeClr val="bg1"/>
                </a:solidFill>
                <a:latin typeface="Segoe UI" panose="020B0502040204020203" pitchFamily="34" charset="0"/>
                <a:cs typeface="Segoe UI" panose="020B0502040204020203" pitchFamily="34" charset="0"/>
              </a:rPr>
              <a:t>It is difficult </a:t>
            </a:r>
            <a:r>
              <a:rPr lang="en-US" sz="2800" dirty="0">
                <a:solidFill>
                  <a:schemeClr val="bg1"/>
                </a:solidFill>
                <a:latin typeface="Segoe UI" panose="020B0502040204020203" pitchFamily="34" charset="0"/>
                <a:cs typeface="Segoe UI" panose="020B0502040204020203" pitchFamily="34" charset="0"/>
              </a:rPr>
              <a:t>to prove misuse, but that would accrue either a fee and or ban</a:t>
            </a:r>
            <a:r>
              <a:rPr lang="en-US" sz="2800" dirty="0" smtClean="0">
                <a:solidFill>
                  <a:schemeClr val="bg1"/>
                </a:solidFill>
                <a:latin typeface="Segoe UI" panose="020B0502040204020203" pitchFamily="34" charset="0"/>
                <a:cs typeface="Segoe UI" panose="020B0502040204020203" pitchFamily="34" charset="0"/>
              </a:rPr>
              <a:t>.”</a:t>
            </a:r>
          </a:p>
          <a:p>
            <a:r>
              <a:rPr lang="en-US" sz="2800" dirty="0" smtClean="0">
                <a:solidFill>
                  <a:schemeClr val="bg1"/>
                </a:solidFill>
                <a:latin typeface="Segoe UI" panose="020B0502040204020203" pitchFamily="34" charset="0"/>
                <a:cs typeface="Segoe UI" panose="020B0502040204020203" pitchFamily="34" charset="0"/>
              </a:rPr>
              <a:t>“No </a:t>
            </a:r>
            <a:r>
              <a:rPr lang="en-US" sz="2800" dirty="0">
                <a:solidFill>
                  <a:schemeClr val="bg1"/>
                </a:solidFill>
                <a:latin typeface="Segoe UI" panose="020B0502040204020203" pitchFamily="34" charset="0"/>
                <a:cs typeface="Segoe UI" panose="020B0502040204020203" pitchFamily="34" charset="0"/>
              </a:rPr>
              <a:t>misuse has occurred with our in-house collection</a:t>
            </a:r>
            <a:r>
              <a:rPr lang="en-US" sz="2800" dirty="0" smtClean="0">
                <a:solidFill>
                  <a:schemeClr val="bg1"/>
                </a:solidFill>
                <a:latin typeface="Segoe UI" panose="020B0502040204020203" pitchFamily="34" charset="0"/>
                <a:cs typeface="Segoe UI" panose="020B0502040204020203" pitchFamily="34" charset="0"/>
              </a:rPr>
              <a:t>.”</a:t>
            </a:r>
            <a:endParaRPr lang="de-DE" sz="2800" dirty="0" smtClean="0">
              <a:solidFill>
                <a:schemeClr val="bg1"/>
              </a:solidFill>
              <a:latin typeface="Segoe UI" panose="020B0502040204020203" pitchFamily="34" charset="0"/>
              <a:cs typeface="Segoe UI" panose="020B0502040204020203" pitchFamily="34" charset="0"/>
            </a:endParaRPr>
          </a:p>
        </p:txBody>
      </p:sp>
      <p:cxnSp>
        <p:nvCxnSpPr>
          <p:cNvPr id="5" name="Gerade Verbindung 4"/>
          <p:cNvCxnSpPr/>
          <p:nvPr/>
        </p:nvCxnSpPr>
        <p:spPr>
          <a:xfrm>
            <a:off x="4355976" y="692696"/>
            <a:ext cx="0" cy="53442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192235" y="476672"/>
            <a:ext cx="4176464" cy="5693866"/>
          </a:xfrm>
          <a:prstGeom prst="rect">
            <a:avLst/>
          </a:prstGeom>
          <a:noFill/>
        </p:spPr>
        <p:txBody>
          <a:bodyPr wrap="square" rtlCol="0">
            <a:spAutoFit/>
          </a:bodyPr>
          <a:lstStyle/>
          <a:p>
            <a:r>
              <a:rPr lang="de-DE" sz="4000" dirty="0" err="1">
                <a:solidFill>
                  <a:schemeClr val="bg1"/>
                </a:solidFill>
                <a:latin typeface="Segoe UI" panose="020B0502040204020203" pitchFamily="34" charset="0"/>
                <a:cs typeface="Segoe UI" panose="020B0502040204020203" pitchFamily="34" charset="0"/>
              </a:rPr>
              <a:t>Usage</a:t>
            </a:r>
            <a:r>
              <a:rPr lang="de-DE" sz="4000" dirty="0">
                <a:solidFill>
                  <a:schemeClr val="bg1"/>
                </a:solidFill>
                <a:latin typeface="Segoe UI" panose="020B0502040204020203" pitchFamily="34" charset="0"/>
                <a:cs typeface="Segoe UI" panose="020B0502040204020203" pitchFamily="34" charset="0"/>
              </a:rPr>
              <a:t> </a:t>
            </a:r>
            <a:r>
              <a:rPr lang="de-DE" sz="4000" dirty="0" err="1">
                <a:solidFill>
                  <a:schemeClr val="bg1"/>
                </a:solidFill>
                <a:latin typeface="Segoe UI" panose="020B0502040204020203" pitchFamily="34" charset="0"/>
                <a:cs typeface="Segoe UI" panose="020B0502040204020203" pitchFamily="34" charset="0"/>
              </a:rPr>
              <a:t>policy</a:t>
            </a:r>
            <a:endParaRPr lang="de-DE" sz="4000" dirty="0">
              <a:solidFill>
                <a:schemeClr val="bg1"/>
              </a:solidFill>
              <a:latin typeface="Segoe UI" panose="020B0502040204020203" pitchFamily="34" charset="0"/>
              <a:cs typeface="Segoe UI" panose="020B0502040204020203" pitchFamily="34" charset="0"/>
            </a:endParaRPr>
          </a:p>
          <a:p>
            <a:endParaRPr lang="de-DE" sz="4000" dirty="0" smtClean="0">
              <a:solidFill>
                <a:schemeClr val="bg1"/>
              </a:solidFill>
              <a:latin typeface="Segoe UI" panose="020B0502040204020203" pitchFamily="34" charset="0"/>
              <a:cs typeface="Segoe UI" panose="020B0502040204020203" pitchFamily="34" charset="0"/>
            </a:endParaRPr>
          </a:p>
          <a:p>
            <a:pPr>
              <a:spcAft>
                <a:spcPts val="1800"/>
              </a:spcAft>
            </a:pPr>
            <a:r>
              <a:rPr lang="de-DE" sz="2800" dirty="0">
                <a:solidFill>
                  <a:schemeClr val="bg1"/>
                </a:solidFill>
                <a:latin typeface="Segoe UI" panose="020B0502040204020203" pitchFamily="34" charset="0"/>
                <a:cs typeface="Segoe UI" panose="020B0502040204020203" pitchFamily="34" charset="0"/>
              </a:rPr>
              <a:t>Library </a:t>
            </a:r>
            <a:r>
              <a:rPr lang="de-DE" sz="2800" dirty="0" err="1">
                <a:solidFill>
                  <a:schemeClr val="bg1"/>
                </a:solidFill>
                <a:latin typeface="Segoe UI" panose="020B0502040204020203" pitchFamily="34" charset="0"/>
                <a:cs typeface="Segoe UI" panose="020B0502040204020203" pitchFamily="34" charset="0"/>
              </a:rPr>
              <a:t>card</a:t>
            </a:r>
            <a:r>
              <a:rPr lang="de-DE" sz="2800" dirty="0">
                <a:solidFill>
                  <a:schemeClr val="bg1"/>
                </a:solidFill>
                <a:latin typeface="Segoe UI" panose="020B0502040204020203" pitchFamily="34" charset="0"/>
                <a:cs typeface="Segoe UI" panose="020B0502040204020203" pitchFamily="34" charset="0"/>
              </a:rPr>
              <a:t> holders</a:t>
            </a:r>
          </a:p>
          <a:p>
            <a:pPr>
              <a:spcAft>
                <a:spcPts val="1800"/>
              </a:spcAft>
            </a:pPr>
            <a:r>
              <a:rPr lang="de-DE" sz="2800" dirty="0">
                <a:solidFill>
                  <a:schemeClr val="bg1"/>
                </a:solidFill>
                <a:latin typeface="Segoe UI" panose="020B0502040204020203" pitchFamily="34" charset="0"/>
                <a:cs typeface="Segoe UI" panose="020B0502040204020203" pitchFamily="34" charset="0"/>
              </a:rPr>
              <a:t>Age </a:t>
            </a:r>
            <a:r>
              <a:rPr lang="de-DE" sz="2800" dirty="0" err="1">
                <a:solidFill>
                  <a:schemeClr val="bg1"/>
                </a:solidFill>
                <a:latin typeface="Segoe UI" panose="020B0502040204020203" pitchFamily="34" charset="0"/>
                <a:cs typeface="Segoe UI" panose="020B0502040204020203" pitchFamily="34" charset="0"/>
              </a:rPr>
              <a:t>limit</a:t>
            </a:r>
            <a:r>
              <a:rPr lang="de-DE" sz="2800" dirty="0">
                <a:solidFill>
                  <a:schemeClr val="bg1"/>
                </a:solidFill>
                <a:latin typeface="Segoe UI" panose="020B0502040204020203" pitchFamily="34" charset="0"/>
                <a:cs typeface="Segoe UI" panose="020B0502040204020203" pitchFamily="34" charset="0"/>
              </a:rPr>
              <a:t>, </a:t>
            </a:r>
            <a:r>
              <a:rPr lang="de-DE" sz="2800" dirty="0" err="1">
                <a:solidFill>
                  <a:schemeClr val="bg1"/>
                </a:solidFill>
                <a:latin typeface="Segoe UI" panose="020B0502040204020203" pitchFamily="34" charset="0"/>
                <a:cs typeface="Segoe UI" panose="020B0502040204020203" pitchFamily="34" charset="0"/>
              </a:rPr>
              <a:t>accompanying</a:t>
            </a:r>
            <a:r>
              <a:rPr lang="de-DE" sz="2800" dirty="0">
                <a:solidFill>
                  <a:schemeClr val="bg1"/>
                </a:solidFill>
                <a:latin typeface="Segoe UI" panose="020B0502040204020203" pitchFamily="34" charset="0"/>
                <a:cs typeface="Segoe UI" panose="020B0502040204020203" pitchFamily="34" charset="0"/>
              </a:rPr>
              <a:t> </a:t>
            </a:r>
            <a:r>
              <a:rPr lang="de-DE" sz="2800" dirty="0" err="1">
                <a:solidFill>
                  <a:schemeClr val="bg1"/>
                </a:solidFill>
                <a:latin typeface="Segoe UI" panose="020B0502040204020203" pitchFamily="34" charset="0"/>
                <a:cs typeface="Segoe UI" panose="020B0502040204020203" pitchFamily="34" charset="0"/>
              </a:rPr>
              <a:t>persons</a:t>
            </a:r>
            <a:endParaRPr lang="de-DE" sz="2800" dirty="0">
              <a:solidFill>
                <a:schemeClr val="bg1"/>
              </a:solidFill>
              <a:latin typeface="Segoe UI" panose="020B0502040204020203" pitchFamily="34" charset="0"/>
              <a:cs typeface="Segoe UI" panose="020B0502040204020203" pitchFamily="34" charset="0"/>
            </a:endParaRPr>
          </a:p>
          <a:p>
            <a:pPr>
              <a:spcAft>
                <a:spcPts val="1800"/>
              </a:spcAft>
            </a:pPr>
            <a:r>
              <a:rPr lang="de-DE" sz="2800" dirty="0" smtClean="0">
                <a:solidFill>
                  <a:schemeClr val="bg1"/>
                </a:solidFill>
                <a:latin typeface="Segoe UI" panose="020B0502040204020203" pitchFamily="34" charset="0"/>
                <a:cs typeface="Segoe UI" panose="020B0502040204020203" pitchFamily="34" charset="0"/>
              </a:rPr>
              <a:t>Bookings </a:t>
            </a:r>
            <a:r>
              <a:rPr lang="de-DE" sz="2800" dirty="0" err="1">
                <a:solidFill>
                  <a:schemeClr val="bg1"/>
                </a:solidFill>
                <a:latin typeface="Segoe UI" panose="020B0502040204020203" pitchFamily="34" charset="0"/>
                <a:cs typeface="Segoe UI" panose="020B0502040204020203" pitchFamily="34" charset="0"/>
              </a:rPr>
              <a:t>through</a:t>
            </a:r>
            <a:r>
              <a:rPr lang="de-DE" sz="2800" dirty="0">
                <a:solidFill>
                  <a:schemeClr val="bg1"/>
                </a:solidFill>
                <a:latin typeface="Segoe UI" panose="020B0502040204020203" pitchFamily="34" charset="0"/>
                <a:cs typeface="Segoe UI" panose="020B0502040204020203" pitchFamily="34" charset="0"/>
              </a:rPr>
              <a:t> </a:t>
            </a:r>
            <a:r>
              <a:rPr lang="de-DE" sz="2800" dirty="0" err="1">
                <a:solidFill>
                  <a:schemeClr val="bg1"/>
                </a:solidFill>
                <a:latin typeface="Segoe UI" panose="020B0502040204020203" pitchFamily="34" charset="0"/>
                <a:cs typeface="Segoe UI" panose="020B0502040204020203" pitchFamily="34" charset="0"/>
              </a:rPr>
              <a:t>website</a:t>
            </a:r>
            <a:r>
              <a:rPr lang="de-DE" sz="2800" dirty="0">
                <a:solidFill>
                  <a:schemeClr val="bg1"/>
                </a:solidFill>
                <a:latin typeface="Segoe UI" panose="020B0502040204020203" pitchFamily="34" charset="0"/>
                <a:cs typeface="Segoe UI" panose="020B0502040204020203" pitchFamily="34" charset="0"/>
              </a:rPr>
              <a:t> </a:t>
            </a:r>
            <a:r>
              <a:rPr lang="de-DE" sz="2800" dirty="0" err="1">
                <a:solidFill>
                  <a:schemeClr val="bg1"/>
                </a:solidFill>
                <a:latin typeface="Segoe UI" panose="020B0502040204020203" pitchFamily="34" charset="0"/>
                <a:cs typeface="Segoe UI" panose="020B0502040204020203" pitchFamily="34" charset="0"/>
              </a:rPr>
              <a:t>or</a:t>
            </a:r>
            <a:r>
              <a:rPr lang="de-DE" sz="2800" dirty="0">
                <a:solidFill>
                  <a:schemeClr val="bg1"/>
                </a:solidFill>
                <a:latin typeface="Segoe UI" panose="020B0502040204020203" pitchFamily="34" charset="0"/>
                <a:cs typeface="Segoe UI" panose="020B0502040204020203" pitchFamily="34" charset="0"/>
              </a:rPr>
              <a:t> in </a:t>
            </a:r>
            <a:r>
              <a:rPr lang="de-DE" sz="2800" dirty="0" err="1">
                <a:solidFill>
                  <a:schemeClr val="bg1"/>
                </a:solidFill>
                <a:latin typeface="Segoe UI" panose="020B0502040204020203" pitchFamily="34" charset="0"/>
                <a:cs typeface="Segoe UI" panose="020B0502040204020203" pitchFamily="34" charset="0"/>
              </a:rPr>
              <a:t>person</a:t>
            </a:r>
            <a:endParaRPr lang="de-DE" sz="2800" dirty="0">
              <a:solidFill>
                <a:schemeClr val="bg1"/>
              </a:solidFill>
              <a:latin typeface="Segoe UI" panose="020B0502040204020203" pitchFamily="34" charset="0"/>
              <a:cs typeface="Segoe UI" panose="020B0502040204020203" pitchFamily="34" charset="0"/>
            </a:endParaRPr>
          </a:p>
          <a:p>
            <a:pPr>
              <a:spcAft>
                <a:spcPts val="1800"/>
              </a:spcAft>
            </a:pPr>
            <a:r>
              <a:rPr lang="de-DE" sz="2800" dirty="0" smtClean="0">
                <a:solidFill>
                  <a:schemeClr val="bg1"/>
                </a:solidFill>
                <a:latin typeface="Segoe UI" panose="020B0502040204020203" pitchFamily="34" charset="0"/>
                <a:cs typeface="Segoe UI" panose="020B0502040204020203" pitchFamily="34" charset="0"/>
              </a:rPr>
              <a:t>1-6 </a:t>
            </a:r>
            <a:r>
              <a:rPr lang="de-DE" sz="2800" dirty="0" err="1">
                <a:solidFill>
                  <a:schemeClr val="bg1"/>
                </a:solidFill>
                <a:latin typeface="Segoe UI" panose="020B0502040204020203" pitchFamily="34" charset="0"/>
                <a:cs typeface="Segoe UI" panose="020B0502040204020203" pitchFamily="34" charset="0"/>
              </a:rPr>
              <a:t>hours</a:t>
            </a:r>
            <a:r>
              <a:rPr lang="de-DE" sz="2800" dirty="0">
                <a:solidFill>
                  <a:schemeClr val="bg1"/>
                </a:solidFill>
                <a:latin typeface="Segoe UI" panose="020B0502040204020203" pitchFamily="34" charset="0"/>
                <a:cs typeface="Segoe UI" panose="020B0502040204020203" pitchFamily="34" charset="0"/>
              </a:rPr>
              <a:t> per </a:t>
            </a:r>
            <a:r>
              <a:rPr lang="de-DE" sz="2800" dirty="0" err="1">
                <a:solidFill>
                  <a:schemeClr val="bg1"/>
                </a:solidFill>
                <a:latin typeface="Segoe UI" panose="020B0502040204020203" pitchFamily="34" charset="0"/>
                <a:cs typeface="Segoe UI" panose="020B0502040204020203" pitchFamily="34" charset="0"/>
              </a:rPr>
              <a:t>session</a:t>
            </a:r>
            <a:endParaRPr lang="de-DE" sz="2800" dirty="0">
              <a:solidFill>
                <a:schemeClr val="bg1"/>
              </a:solidFill>
              <a:latin typeface="Segoe UI" panose="020B0502040204020203" pitchFamily="34" charset="0"/>
              <a:cs typeface="Segoe UI" panose="020B0502040204020203" pitchFamily="34" charset="0"/>
            </a:endParaRPr>
          </a:p>
          <a:p>
            <a:pPr>
              <a:spcAft>
                <a:spcPts val="1800"/>
              </a:spcAft>
            </a:pPr>
            <a:r>
              <a:rPr lang="de-DE" sz="2800" dirty="0">
                <a:solidFill>
                  <a:schemeClr val="bg1"/>
                </a:solidFill>
                <a:latin typeface="Segoe UI" panose="020B0502040204020203" pitchFamily="34" charset="0"/>
                <a:cs typeface="Segoe UI" panose="020B0502040204020203" pitchFamily="34" charset="0"/>
              </a:rPr>
              <a:t>2 </a:t>
            </a:r>
            <a:r>
              <a:rPr lang="de-DE" sz="2800" dirty="0" err="1">
                <a:solidFill>
                  <a:schemeClr val="bg1"/>
                </a:solidFill>
                <a:latin typeface="Segoe UI" panose="020B0502040204020203" pitchFamily="34" charset="0"/>
                <a:cs typeface="Segoe UI" panose="020B0502040204020203" pitchFamily="34" charset="0"/>
              </a:rPr>
              <a:t>sessions</a:t>
            </a:r>
            <a:r>
              <a:rPr lang="de-DE" sz="2800" dirty="0">
                <a:solidFill>
                  <a:schemeClr val="bg1"/>
                </a:solidFill>
                <a:latin typeface="Segoe UI" panose="020B0502040204020203" pitchFamily="34" charset="0"/>
                <a:cs typeface="Segoe UI" panose="020B0502040204020203" pitchFamily="34" charset="0"/>
              </a:rPr>
              <a:t> per </a:t>
            </a:r>
            <a:r>
              <a:rPr lang="de-DE" sz="2800" dirty="0" err="1">
                <a:solidFill>
                  <a:schemeClr val="bg1"/>
                </a:solidFill>
                <a:latin typeface="Segoe UI" panose="020B0502040204020203" pitchFamily="34" charset="0"/>
                <a:cs typeface="Segoe UI" panose="020B0502040204020203" pitchFamily="34" charset="0"/>
              </a:rPr>
              <a:t>week</a:t>
            </a:r>
            <a:r>
              <a:rPr lang="de-DE" sz="2800" dirty="0">
                <a:solidFill>
                  <a:schemeClr val="bg1"/>
                </a:solidFill>
                <a:latin typeface="Segoe UI" panose="020B0502040204020203" pitchFamily="34" charset="0"/>
                <a:cs typeface="Segoe UI" panose="020B0502040204020203" pitchFamily="34" charset="0"/>
              </a:rPr>
              <a:t>, </a:t>
            </a:r>
            <a:r>
              <a:rPr lang="de-DE" sz="2800" dirty="0" err="1">
                <a:solidFill>
                  <a:schemeClr val="bg1"/>
                </a:solidFill>
                <a:latin typeface="Segoe UI" panose="020B0502040204020203" pitchFamily="34" charset="0"/>
                <a:cs typeface="Segoe UI" panose="020B0502040204020203" pitchFamily="34" charset="0"/>
              </a:rPr>
              <a:t>one</a:t>
            </a:r>
            <a:r>
              <a:rPr lang="de-DE" sz="2800" dirty="0">
                <a:solidFill>
                  <a:schemeClr val="bg1"/>
                </a:solidFill>
                <a:latin typeface="Segoe UI" panose="020B0502040204020203" pitchFamily="34" charset="0"/>
                <a:cs typeface="Segoe UI" panose="020B0502040204020203" pitchFamily="34" charset="0"/>
              </a:rPr>
              <a:t> </a:t>
            </a:r>
            <a:r>
              <a:rPr lang="de-DE" sz="2800" dirty="0" err="1">
                <a:solidFill>
                  <a:schemeClr val="bg1"/>
                </a:solidFill>
                <a:latin typeface="Segoe UI" panose="020B0502040204020203" pitchFamily="34" charset="0"/>
                <a:cs typeface="Segoe UI" panose="020B0502040204020203" pitchFamily="34" charset="0"/>
              </a:rPr>
              <a:t>booking</a:t>
            </a:r>
            <a:r>
              <a:rPr lang="de-DE" sz="2800" dirty="0">
                <a:solidFill>
                  <a:schemeClr val="bg1"/>
                </a:solidFill>
                <a:latin typeface="Segoe UI" panose="020B0502040204020203" pitchFamily="34" charset="0"/>
                <a:cs typeface="Segoe UI" panose="020B0502040204020203" pitchFamily="34" charset="0"/>
              </a:rPr>
              <a:t> at a time  </a:t>
            </a:r>
          </a:p>
        </p:txBody>
      </p:sp>
    </p:spTree>
    <p:extLst>
      <p:ext uri="{BB962C8B-B14F-4D97-AF65-F5344CB8AC3E}">
        <p14:creationId xmlns:p14="http://schemas.microsoft.com/office/powerpoint/2010/main" val="1101551299"/>
      </p:ext>
    </p:extLst>
  </p:cSld>
  <p:clrMapOvr>
    <a:masterClrMapping/>
  </p:clrMapOvr>
  <mc:AlternateContent xmlns:mc="http://schemas.openxmlformats.org/markup-compatibility/2006" xmlns:p14="http://schemas.microsoft.com/office/powerpoint/2010/main">
    <mc:Choice Requires="p14">
      <p:transition spd="slow" p14:dur="2000" advTm="104600"/>
    </mc:Choice>
    <mc:Fallback xmlns="">
      <p:transition spd="slow" advTm="1046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476672"/>
            <a:ext cx="7560840" cy="707886"/>
          </a:xfrm>
          <a:prstGeom prst="rect">
            <a:avLst/>
          </a:prstGeom>
          <a:noFill/>
        </p:spPr>
        <p:txBody>
          <a:bodyPr wrap="square" rtlCol="0">
            <a:spAutoFit/>
          </a:bodyPr>
          <a:lstStyle/>
          <a:p>
            <a:r>
              <a:rPr lang="de-DE" sz="4000" dirty="0" smtClean="0">
                <a:solidFill>
                  <a:schemeClr val="bg1"/>
                </a:solidFill>
                <a:latin typeface="Segoe UI" panose="020B0502040204020203" pitchFamily="34" charset="0"/>
                <a:ea typeface="Tahoma" panose="020B0604030504040204" pitchFamily="34" charset="0"/>
                <a:cs typeface="Segoe UI" panose="020B0502040204020203" pitchFamily="34" charset="0"/>
              </a:rPr>
              <a:t>User </a:t>
            </a:r>
            <a:r>
              <a:rPr lang="de-DE" sz="4000" dirty="0" err="1" smtClean="0">
                <a:solidFill>
                  <a:schemeClr val="bg1"/>
                </a:solidFill>
                <a:latin typeface="Segoe UI" panose="020B0502040204020203" pitchFamily="34" charset="0"/>
                <a:ea typeface="Tahoma" panose="020B0604030504040204" pitchFamily="34" charset="0"/>
                <a:cs typeface="Segoe UI" panose="020B0502040204020203" pitchFamily="34" charset="0"/>
              </a:rPr>
              <a:t>instruction</a:t>
            </a:r>
            <a:endParaRPr lang="de-DE" sz="4000" dirty="0" smtClean="0">
              <a:solidFill>
                <a:schemeClr val="bg1"/>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4" name="Diagramm 3"/>
          <p:cNvGraphicFramePr/>
          <p:nvPr>
            <p:extLst>
              <p:ext uri="{D42A27DB-BD31-4B8C-83A1-F6EECF244321}">
                <p14:modId xmlns:p14="http://schemas.microsoft.com/office/powerpoint/2010/main" val="2368988363"/>
              </p:ext>
            </p:extLst>
          </p:nvPr>
        </p:nvGraphicFramePr>
        <p:xfrm>
          <a:off x="384060" y="1628800"/>
          <a:ext cx="8350371"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020318"/>
      </p:ext>
    </p:extLst>
  </p:cSld>
  <p:clrMapOvr>
    <a:masterClrMapping/>
  </p:clrMapOvr>
  <mc:AlternateContent xmlns:mc="http://schemas.openxmlformats.org/markup-compatibility/2006" xmlns:p14="http://schemas.microsoft.com/office/powerpoint/2010/main">
    <mc:Choice Requires="p14">
      <p:transition spd="slow" p14:dur="2000" advTm="72400"/>
    </mc:Choice>
    <mc:Fallback xmlns="">
      <p:transition spd="slow" advTm="724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476672"/>
            <a:ext cx="7560840" cy="707886"/>
          </a:xfrm>
          <a:prstGeom prst="rect">
            <a:avLst/>
          </a:prstGeom>
          <a:noFill/>
        </p:spPr>
        <p:txBody>
          <a:bodyPr wrap="square" rtlCol="0">
            <a:spAutoFit/>
          </a:bodyPr>
          <a:lstStyle/>
          <a:p>
            <a:r>
              <a:rPr lang="de-DE" sz="4000" dirty="0" err="1" smtClean="0">
                <a:solidFill>
                  <a:schemeClr val="bg1"/>
                </a:solidFill>
                <a:latin typeface="Segoe UI" panose="020B0502040204020203" pitchFamily="34" charset="0"/>
                <a:cs typeface="Segoe UI" panose="020B0502040204020203" pitchFamily="34" charset="0"/>
              </a:rPr>
              <a:t>Gathering</a:t>
            </a:r>
            <a:r>
              <a:rPr lang="de-DE" sz="4000" dirty="0" smtClean="0">
                <a:solidFill>
                  <a:schemeClr val="bg1"/>
                </a:solidFill>
                <a:latin typeface="Segoe UI" panose="020B0502040204020203" pitchFamily="34" charset="0"/>
                <a:cs typeface="Segoe UI" panose="020B0502040204020203" pitchFamily="34" charset="0"/>
              </a:rPr>
              <a:t> </a:t>
            </a:r>
            <a:r>
              <a:rPr lang="de-DE" sz="4000" dirty="0" err="1" smtClean="0">
                <a:solidFill>
                  <a:schemeClr val="bg1"/>
                </a:solidFill>
                <a:latin typeface="Segoe UI" panose="020B0502040204020203" pitchFamily="34" charset="0"/>
                <a:cs typeface="Segoe UI" panose="020B0502040204020203" pitchFamily="34" charset="0"/>
              </a:rPr>
              <a:t>usage</a:t>
            </a:r>
            <a:r>
              <a:rPr lang="de-DE" sz="4000" dirty="0" smtClean="0">
                <a:solidFill>
                  <a:schemeClr val="bg1"/>
                </a:solidFill>
                <a:latin typeface="Segoe UI" panose="020B0502040204020203" pitchFamily="34" charset="0"/>
                <a:cs typeface="Segoe UI" panose="020B0502040204020203" pitchFamily="34" charset="0"/>
              </a:rPr>
              <a:t> </a:t>
            </a:r>
            <a:r>
              <a:rPr lang="de-DE" sz="4000" dirty="0" err="1" smtClean="0">
                <a:solidFill>
                  <a:schemeClr val="bg1"/>
                </a:solidFill>
                <a:latin typeface="Segoe UI" panose="020B0502040204020203" pitchFamily="34" charset="0"/>
                <a:cs typeface="Segoe UI" panose="020B0502040204020203" pitchFamily="34" charset="0"/>
              </a:rPr>
              <a:t>statistics</a:t>
            </a:r>
            <a:endParaRPr lang="de-DE" sz="4000" dirty="0" smtClean="0">
              <a:solidFill>
                <a:schemeClr val="bg1"/>
              </a:solidFill>
              <a:latin typeface="Segoe UI" panose="020B0502040204020203" pitchFamily="34" charset="0"/>
              <a:cs typeface="Segoe UI" panose="020B0502040204020203" pitchFamily="34" charset="0"/>
            </a:endParaRPr>
          </a:p>
        </p:txBody>
      </p:sp>
      <p:graphicFrame>
        <p:nvGraphicFramePr>
          <p:cNvPr id="4" name="Diagramm 3"/>
          <p:cNvGraphicFramePr/>
          <p:nvPr>
            <p:extLst>
              <p:ext uri="{D42A27DB-BD31-4B8C-83A1-F6EECF244321}">
                <p14:modId xmlns:p14="http://schemas.microsoft.com/office/powerpoint/2010/main" val="4170369809"/>
              </p:ext>
            </p:extLst>
          </p:nvPr>
        </p:nvGraphicFramePr>
        <p:xfrm>
          <a:off x="395536" y="1896126"/>
          <a:ext cx="8352928" cy="17488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395536" y="1321604"/>
            <a:ext cx="4032448" cy="523220"/>
          </a:xfrm>
          <a:prstGeom prst="rect">
            <a:avLst/>
          </a:prstGeom>
          <a:noFill/>
        </p:spPr>
        <p:txBody>
          <a:bodyPr wrap="square" rtlCol="0">
            <a:spAutoFit/>
          </a:bodyPr>
          <a:lstStyle/>
          <a:p>
            <a:r>
              <a:rPr lang="de-DE" sz="2800" dirty="0" err="1" smtClean="0">
                <a:solidFill>
                  <a:schemeClr val="bg1"/>
                </a:solidFill>
                <a:latin typeface="Segoe UI" panose="020B0502040204020203" pitchFamily="34" charset="0"/>
                <a:cs typeface="Segoe UI" panose="020B0502040204020203" pitchFamily="34" charset="0"/>
              </a:rPr>
              <a:t>Number</a:t>
            </a:r>
            <a:r>
              <a:rPr lang="de-DE" sz="2800" dirty="0" smtClean="0">
                <a:solidFill>
                  <a:schemeClr val="bg1"/>
                </a:solidFill>
                <a:latin typeface="Segoe UI" panose="020B0502040204020203" pitchFamily="34" charset="0"/>
                <a:cs typeface="Segoe UI" panose="020B0502040204020203" pitchFamily="34" charset="0"/>
              </a:rPr>
              <a:t> </a:t>
            </a:r>
            <a:r>
              <a:rPr lang="de-DE" sz="2800" dirty="0" err="1" smtClean="0">
                <a:solidFill>
                  <a:schemeClr val="bg1"/>
                </a:solidFill>
                <a:latin typeface="Segoe UI" panose="020B0502040204020203" pitchFamily="34" charset="0"/>
                <a:cs typeface="Segoe UI" panose="020B0502040204020203" pitchFamily="34" charset="0"/>
              </a:rPr>
              <a:t>of</a:t>
            </a:r>
            <a:r>
              <a:rPr lang="de-DE" sz="2800" dirty="0" smtClean="0">
                <a:solidFill>
                  <a:schemeClr val="bg1"/>
                </a:solidFill>
                <a:latin typeface="Segoe UI" panose="020B0502040204020203" pitchFamily="34" charset="0"/>
                <a:cs typeface="Segoe UI" panose="020B0502040204020203" pitchFamily="34" charset="0"/>
              </a:rPr>
              <a:t> </a:t>
            </a:r>
            <a:r>
              <a:rPr lang="de-DE" sz="2800" dirty="0" err="1" smtClean="0">
                <a:solidFill>
                  <a:schemeClr val="bg1"/>
                </a:solidFill>
                <a:latin typeface="Segoe UI" panose="020B0502040204020203" pitchFamily="34" charset="0"/>
                <a:cs typeface="Segoe UI" panose="020B0502040204020203" pitchFamily="34" charset="0"/>
              </a:rPr>
              <a:t>bookings</a:t>
            </a:r>
            <a:endParaRPr lang="de-DE" sz="2800" dirty="0">
              <a:solidFill>
                <a:schemeClr val="bg1"/>
              </a:solidFill>
              <a:latin typeface="Segoe UI" panose="020B0502040204020203" pitchFamily="34" charset="0"/>
              <a:cs typeface="Segoe UI" panose="020B0502040204020203" pitchFamily="34" charset="0"/>
            </a:endParaRPr>
          </a:p>
        </p:txBody>
      </p:sp>
      <p:sp>
        <p:nvSpPr>
          <p:cNvPr id="6" name="Textfeld 5"/>
          <p:cNvSpPr txBox="1"/>
          <p:nvPr/>
        </p:nvSpPr>
        <p:spPr>
          <a:xfrm>
            <a:off x="395536" y="3913892"/>
            <a:ext cx="2923372" cy="523220"/>
          </a:xfrm>
          <a:prstGeom prst="rect">
            <a:avLst/>
          </a:prstGeom>
          <a:noFill/>
        </p:spPr>
        <p:txBody>
          <a:bodyPr wrap="square" rtlCol="0">
            <a:spAutoFit/>
          </a:bodyPr>
          <a:lstStyle/>
          <a:p>
            <a:r>
              <a:rPr lang="de-DE" sz="2800" dirty="0" smtClean="0">
                <a:solidFill>
                  <a:schemeClr val="bg1"/>
                </a:solidFill>
                <a:latin typeface="Segoe UI" panose="020B0502040204020203" pitchFamily="34" charset="0"/>
                <a:cs typeface="Segoe UI" panose="020B0502040204020203" pitchFamily="34" charset="0"/>
              </a:rPr>
              <a:t>Equipment </a:t>
            </a:r>
            <a:r>
              <a:rPr lang="de-DE" sz="2800" dirty="0" err="1" smtClean="0">
                <a:solidFill>
                  <a:schemeClr val="bg1"/>
                </a:solidFill>
                <a:latin typeface="Segoe UI" panose="020B0502040204020203" pitchFamily="34" charset="0"/>
                <a:cs typeface="Segoe UI" panose="020B0502040204020203" pitchFamily="34" charset="0"/>
              </a:rPr>
              <a:t>used</a:t>
            </a:r>
            <a:endParaRPr lang="de-DE" sz="2800" dirty="0">
              <a:solidFill>
                <a:schemeClr val="bg1"/>
              </a:solidFill>
              <a:latin typeface="Segoe UI" panose="020B0502040204020203" pitchFamily="34" charset="0"/>
              <a:cs typeface="Segoe UI" panose="020B0502040204020203" pitchFamily="34" charset="0"/>
            </a:endParaRPr>
          </a:p>
        </p:txBody>
      </p:sp>
      <p:graphicFrame>
        <p:nvGraphicFramePr>
          <p:cNvPr id="7" name="Diagramm 6"/>
          <p:cNvGraphicFramePr/>
          <p:nvPr>
            <p:extLst>
              <p:ext uri="{D42A27DB-BD31-4B8C-83A1-F6EECF244321}">
                <p14:modId xmlns:p14="http://schemas.microsoft.com/office/powerpoint/2010/main" val="4172924655"/>
              </p:ext>
            </p:extLst>
          </p:nvPr>
        </p:nvGraphicFramePr>
        <p:xfrm>
          <a:off x="395536" y="4581128"/>
          <a:ext cx="8208912" cy="1728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1425856"/>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476672"/>
            <a:ext cx="7560840" cy="707886"/>
          </a:xfrm>
          <a:prstGeom prst="rect">
            <a:avLst/>
          </a:prstGeom>
          <a:noFill/>
        </p:spPr>
        <p:txBody>
          <a:bodyPr wrap="square" rtlCol="0">
            <a:spAutoFit/>
          </a:bodyPr>
          <a:lstStyle/>
          <a:p>
            <a:r>
              <a:rPr lang="en-US" sz="4000" dirty="0" smtClean="0">
                <a:solidFill>
                  <a:schemeClr val="bg1"/>
                </a:solidFill>
                <a:latin typeface="Segoe UI" panose="020B0502040204020203" pitchFamily="34" charset="0"/>
                <a:cs typeface="Segoe UI" panose="020B0502040204020203" pitchFamily="34" charset="0"/>
              </a:rPr>
              <a:t>Maintenance</a:t>
            </a:r>
          </a:p>
        </p:txBody>
      </p:sp>
      <p:sp>
        <p:nvSpPr>
          <p:cNvPr id="3" name="Textfeld 2"/>
          <p:cNvSpPr txBox="1"/>
          <p:nvPr/>
        </p:nvSpPr>
        <p:spPr>
          <a:xfrm>
            <a:off x="395536" y="3212976"/>
            <a:ext cx="6376245" cy="707886"/>
          </a:xfrm>
          <a:prstGeom prst="rect">
            <a:avLst/>
          </a:prstGeom>
          <a:noFill/>
        </p:spPr>
        <p:txBody>
          <a:bodyPr wrap="square" rtlCol="0">
            <a:spAutoFit/>
          </a:bodyPr>
          <a:lstStyle/>
          <a:p>
            <a:r>
              <a:rPr lang="de-DE" sz="4000" dirty="0" err="1" smtClean="0">
                <a:solidFill>
                  <a:schemeClr val="bg1"/>
                </a:solidFill>
                <a:latin typeface="Segoe UI" panose="020B0502040204020203" pitchFamily="34" charset="0"/>
                <a:cs typeface="Segoe UI" panose="020B0502040204020203" pitchFamily="34" charset="0"/>
              </a:rPr>
              <a:t>Securing</a:t>
            </a:r>
            <a:r>
              <a:rPr lang="de-DE" sz="4000" dirty="0" smtClean="0">
                <a:solidFill>
                  <a:schemeClr val="bg1"/>
                </a:solidFill>
                <a:latin typeface="Segoe UI" panose="020B0502040204020203" pitchFamily="34" charset="0"/>
                <a:cs typeface="Segoe UI" panose="020B0502040204020203" pitchFamily="34" charset="0"/>
              </a:rPr>
              <a:t> </a:t>
            </a:r>
            <a:r>
              <a:rPr lang="de-DE" sz="4000" dirty="0" err="1" smtClean="0">
                <a:solidFill>
                  <a:schemeClr val="bg1"/>
                </a:solidFill>
                <a:latin typeface="Segoe UI" panose="020B0502040204020203" pitchFamily="34" charset="0"/>
                <a:cs typeface="Segoe UI" panose="020B0502040204020203" pitchFamily="34" charset="0"/>
              </a:rPr>
              <a:t>equipment</a:t>
            </a:r>
            <a:endParaRPr lang="de-DE" sz="4000" dirty="0" smtClean="0">
              <a:solidFill>
                <a:schemeClr val="bg1"/>
              </a:solidFill>
              <a:latin typeface="Segoe UI" panose="020B0502040204020203" pitchFamily="34" charset="0"/>
              <a:cs typeface="Segoe UI" panose="020B0502040204020203" pitchFamily="34" charset="0"/>
            </a:endParaRPr>
          </a:p>
        </p:txBody>
      </p:sp>
      <p:sp>
        <p:nvSpPr>
          <p:cNvPr id="4" name="Textfeld 3"/>
          <p:cNvSpPr txBox="1"/>
          <p:nvPr/>
        </p:nvSpPr>
        <p:spPr>
          <a:xfrm>
            <a:off x="395536" y="1412776"/>
            <a:ext cx="8208912" cy="1200329"/>
          </a:xfrm>
          <a:prstGeom prst="rect">
            <a:avLst/>
          </a:prstGeom>
          <a:noFill/>
        </p:spPr>
        <p:txBody>
          <a:bodyPr wrap="square" rtlCol="0">
            <a:spAutoFit/>
          </a:bodyPr>
          <a:lstStyle/>
          <a:p>
            <a:r>
              <a:rPr lang="de-DE" sz="2400" dirty="0" err="1" smtClean="0">
                <a:solidFill>
                  <a:schemeClr val="bg1"/>
                </a:solidFill>
                <a:latin typeface="Segoe UI" panose="020B0502040204020203" pitchFamily="34" charset="0"/>
                <a:cs typeface="Segoe UI" panose="020B0502040204020203" pitchFamily="34" charset="0"/>
              </a:rPr>
              <a:t>Both</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basic</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maintenance</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tuning</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cleaning</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and</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advanced</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maintenance</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restringing</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cleaning</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check-up</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is</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performed</a:t>
            </a:r>
            <a:r>
              <a:rPr lang="de-DE" sz="2400" dirty="0" smtClean="0">
                <a:solidFill>
                  <a:schemeClr val="bg1"/>
                </a:solidFill>
                <a:latin typeface="Segoe UI" panose="020B0502040204020203" pitchFamily="34" charset="0"/>
                <a:cs typeface="Segoe UI" panose="020B0502040204020203" pitchFamily="34" charset="0"/>
              </a:rPr>
              <a:t> in </a:t>
            </a:r>
            <a:r>
              <a:rPr lang="de-DE" sz="2400" dirty="0" err="1" smtClean="0">
                <a:solidFill>
                  <a:schemeClr val="bg1"/>
                </a:solidFill>
                <a:latin typeface="Segoe UI" panose="020B0502040204020203" pitchFamily="34" charset="0"/>
                <a:cs typeface="Segoe UI" panose="020B0502040204020203" pitchFamily="34" charset="0"/>
              </a:rPr>
              <a:t>varying</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intervals</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and</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is</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mostly</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done</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by</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library</a:t>
            </a:r>
            <a:r>
              <a:rPr lang="de-DE" sz="2400" dirty="0" smtClean="0">
                <a:solidFill>
                  <a:schemeClr val="bg1"/>
                </a:solidFill>
                <a:latin typeface="Segoe UI" panose="020B0502040204020203" pitchFamily="34" charset="0"/>
                <a:cs typeface="Segoe UI" panose="020B0502040204020203" pitchFamily="34" charset="0"/>
              </a:rPr>
              <a:t> </a:t>
            </a:r>
            <a:r>
              <a:rPr lang="de-DE" sz="2400" dirty="0" err="1" smtClean="0">
                <a:solidFill>
                  <a:schemeClr val="bg1"/>
                </a:solidFill>
                <a:latin typeface="Segoe UI" panose="020B0502040204020203" pitchFamily="34" charset="0"/>
                <a:cs typeface="Segoe UI" panose="020B0502040204020203" pitchFamily="34" charset="0"/>
              </a:rPr>
              <a:t>staff</a:t>
            </a:r>
            <a:r>
              <a:rPr lang="de-DE" sz="2400" dirty="0" smtClean="0">
                <a:solidFill>
                  <a:schemeClr val="bg1"/>
                </a:solidFill>
                <a:latin typeface="Segoe UI" panose="020B0502040204020203" pitchFamily="34" charset="0"/>
                <a:cs typeface="Segoe UI" panose="020B0502040204020203" pitchFamily="34" charset="0"/>
              </a:rPr>
              <a:t>.</a:t>
            </a:r>
            <a:endParaRPr lang="de-DE" sz="2400" dirty="0">
              <a:solidFill>
                <a:schemeClr val="bg1"/>
              </a:solidFill>
              <a:latin typeface="Segoe UI" panose="020B0502040204020203" pitchFamily="34" charset="0"/>
              <a:cs typeface="Segoe UI" panose="020B0502040204020203" pitchFamily="34" charset="0"/>
            </a:endParaRPr>
          </a:p>
        </p:txBody>
      </p:sp>
      <p:graphicFrame>
        <p:nvGraphicFramePr>
          <p:cNvPr id="5" name="Diagramm 4"/>
          <p:cNvGraphicFramePr/>
          <p:nvPr>
            <p:extLst>
              <p:ext uri="{D42A27DB-BD31-4B8C-83A1-F6EECF244321}">
                <p14:modId xmlns:p14="http://schemas.microsoft.com/office/powerpoint/2010/main" val="1337692596"/>
              </p:ext>
            </p:extLst>
          </p:nvPr>
        </p:nvGraphicFramePr>
        <p:xfrm>
          <a:off x="539552" y="4149080"/>
          <a:ext cx="7776864" cy="2232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0426862"/>
      </p:ext>
    </p:extLst>
  </p:cSld>
  <p:clrMapOvr>
    <a:masterClrMapping/>
  </p:clrMapOvr>
  <mc:AlternateContent xmlns:mc="http://schemas.openxmlformats.org/markup-compatibility/2006" xmlns:p14="http://schemas.microsoft.com/office/powerpoint/2010/main">
    <mc:Choice Requires="p14">
      <p:transition spd="slow" p14:dur="2000" advTm="87200"/>
    </mc:Choice>
    <mc:Fallback xmlns="">
      <p:transition spd="slow" advTm="872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488866"/>
            <a:ext cx="8280920" cy="707886"/>
          </a:xfrm>
          <a:prstGeom prst="rect">
            <a:avLst/>
          </a:prstGeom>
          <a:noFill/>
        </p:spPr>
        <p:txBody>
          <a:bodyPr wrap="square" rtlCol="0">
            <a:spAutoFit/>
          </a:bodyPr>
          <a:lstStyle/>
          <a:p>
            <a:r>
              <a:rPr lang="de-DE" sz="4000" dirty="0" err="1" smtClean="0">
                <a:solidFill>
                  <a:schemeClr val="bg1"/>
                </a:solidFill>
                <a:latin typeface="Segoe UI" panose="020B0502040204020203" pitchFamily="34" charset="0"/>
                <a:cs typeface="Segoe UI" panose="020B0502040204020203" pitchFamily="34" charset="0"/>
              </a:rPr>
              <a:t>Reflection</a:t>
            </a:r>
            <a:r>
              <a:rPr lang="de-DE" sz="4000" dirty="0" smtClean="0">
                <a:solidFill>
                  <a:schemeClr val="bg1"/>
                </a:solidFill>
                <a:latin typeface="Segoe UI" panose="020B0502040204020203" pitchFamily="34" charset="0"/>
                <a:cs typeface="Segoe UI" panose="020B0502040204020203" pitchFamily="34" charset="0"/>
              </a:rPr>
              <a:t>: </a:t>
            </a:r>
            <a:r>
              <a:rPr lang="de-DE" sz="4000" dirty="0" err="1" smtClean="0">
                <a:solidFill>
                  <a:schemeClr val="bg1"/>
                </a:solidFill>
                <a:latin typeface="Segoe UI" panose="020B0502040204020203" pitchFamily="34" charset="0"/>
                <a:cs typeface="Segoe UI" panose="020B0502040204020203" pitchFamily="34" charset="0"/>
              </a:rPr>
              <a:t>Improvements</a:t>
            </a:r>
            <a:endParaRPr lang="en-US" sz="4000" dirty="0" smtClean="0">
              <a:solidFill>
                <a:schemeClr val="bg1"/>
              </a:solidFill>
              <a:latin typeface="Segoe UI" panose="020B0502040204020203" pitchFamily="34" charset="0"/>
              <a:cs typeface="Segoe UI" panose="020B0502040204020203" pitchFamily="34" charset="0"/>
            </a:endParaRPr>
          </a:p>
        </p:txBody>
      </p:sp>
      <p:sp>
        <p:nvSpPr>
          <p:cNvPr id="3" name="Textfeld 2"/>
          <p:cNvSpPr txBox="1"/>
          <p:nvPr/>
        </p:nvSpPr>
        <p:spPr>
          <a:xfrm>
            <a:off x="395536" y="1556792"/>
            <a:ext cx="8280920" cy="4524315"/>
          </a:xfrm>
          <a:prstGeom prst="rect">
            <a:avLst/>
          </a:prstGeom>
          <a:noFill/>
        </p:spPr>
        <p:txBody>
          <a:bodyPr wrap="square" rtlCol="0">
            <a:spAutoFit/>
          </a:bodyPr>
          <a:lstStyle/>
          <a:p>
            <a:r>
              <a:rPr lang="en-US" sz="2400" dirty="0" smtClean="0">
                <a:solidFill>
                  <a:schemeClr val="bg1"/>
                </a:solidFill>
                <a:latin typeface="Segoe UI" panose="020B0502040204020203" pitchFamily="34" charset="0"/>
                <a:cs typeface="Segoe UI" panose="020B0502040204020203" pitchFamily="34" charset="0"/>
              </a:rPr>
              <a:t>“The </a:t>
            </a:r>
            <a:r>
              <a:rPr lang="en-US" sz="2400" dirty="0">
                <a:solidFill>
                  <a:schemeClr val="bg1"/>
                </a:solidFill>
                <a:latin typeface="Segoe UI" panose="020B0502040204020203" pitchFamily="34" charset="0"/>
                <a:cs typeface="Segoe UI" panose="020B0502040204020203" pitchFamily="34" charset="0"/>
              </a:rPr>
              <a:t>acoustics of the space are not ideal for recording, especially given the need for visibility of enclosed spaces in a public library (i.e. the glass windows are necessary so that staff can see what's happening in the studio at all times</a:t>
            </a:r>
            <a:r>
              <a:rPr lang="en-US" sz="2400" dirty="0" smtClean="0">
                <a:solidFill>
                  <a:schemeClr val="bg1"/>
                </a:solidFill>
                <a:latin typeface="Segoe UI" panose="020B0502040204020203" pitchFamily="34" charset="0"/>
                <a:cs typeface="Segoe UI" panose="020B0502040204020203" pitchFamily="34" charset="0"/>
              </a:rPr>
              <a:t>).”</a:t>
            </a:r>
          </a:p>
          <a:p>
            <a:endParaRPr lang="en-US" sz="2400" dirty="0">
              <a:solidFill>
                <a:schemeClr val="bg1"/>
              </a:solidFill>
              <a:latin typeface="Segoe UI" panose="020B0502040204020203" pitchFamily="34" charset="0"/>
              <a:cs typeface="Segoe UI" panose="020B0502040204020203" pitchFamily="34" charset="0"/>
            </a:endParaRPr>
          </a:p>
          <a:p>
            <a:r>
              <a:rPr lang="en-US" sz="2400" dirty="0" smtClean="0">
                <a:solidFill>
                  <a:schemeClr val="bg1"/>
                </a:solidFill>
                <a:latin typeface="Segoe UI" panose="020B0502040204020203" pitchFamily="34" charset="0"/>
                <a:cs typeface="Segoe UI" panose="020B0502040204020203" pitchFamily="34" charset="0"/>
              </a:rPr>
              <a:t>“When </a:t>
            </a:r>
            <a:r>
              <a:rPr lang="en-US" sz="2400" dirty="0">
                <a:solidFill>
                  <a:schemeClr val="bg1"/>
                </a:solidFill>
                <a:latin typeface="Segoe UI" panose="020B0502040204020203" pitchFamily="34" charset="0"/>
                <a:cs typeface="Segoe UI" panose="020B0502040204020203" pitchFamily="34" charset="0"/>
              </a:rPr>
              <a:t>we first opened the studio, staff were providing extensive one on one help throughout the day, which I feel is not a sustainable model </a:t>
            </a:r>
            <a:r>
              <a:rPr lang="en-US" sz="2400" dirty="0" smtClean="0">
                <a:solidFill>
                  <a:schemeClr val="bg1"/>
                </a:solidFill>
                <a:latin typeface="Segoe UI" panose="020B0502040204020203" pitchFamily="34" charset="0"/>
                <a:cs typeface="Segoe UI" panose="020B0502040204020203" pitchFamily="34" charset="0"/>
              </a:rPr>
              <a:t>and has </a:t>
            </a:r>
            <a:r>
              <a:rPr lang="en-US" sz="2400" dirty="0">
                <a:solidFill>
                  <a:schemeClr val="bg1"/>
                </a:solidFill>
                <a:latin typeface="Segoe UI" panose="020B0502040204020203" pitchFamily="34" charset="0"/>
                <a:cs typeface="Segoe UI" panose="020B0502040204020203" pitchFamily="34" charset="0"/>
              </a:rPr>
              <a:t>also created expectations among customers to get this type of service. We have gradually shifted to a somewhat more self-service style model, although looking back, I feel we should have done this from the beginning</a:t>
            </a:r>
            <a:r>
              <a:rPr lang="en-US" sz="2400" dirty="0" smtClean="0">
                <a:solidFill>
                  <a:schemeClr val="bg1"/>
                </a:solidFill>
                <a:latin typeface="Segoe UI" panose="020B0502040204020203" pitchFamily="34" charset="0"/>
                <a:cs typeface="Segoe UI" panose="020B0502040204020203" pitchFamily="34" charset="0"/>
              </a:rPr>
              <a:t>.”</a:t>
            </a:r>
            <a:endParaRPr lang="de-DE" sz="24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39283169"/>
      </p:ext>
    </p:extLst>
  </p:cSld>
  <p:clrMapOvr>
    <a:masterClrMapping/>
  </p:clrMapOvr>
  <mc:AlternateContent xmlns:mc="http://schemas.openxmlformats.org/markup-compatibility/2006" xmlns:p14="http://schemas.microsoft.com/office/powerpoint/2010/main">
    <mc:Choice Requires="p14">
      <p:transition spd="slow" p14:dur="2000" advTm="76600"/>
    </mc:Choice>
    <mc:Fallback xmlns="">
      <p:transition spd="slow" advTm="766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5210"/>
            <a:ext cx="9144000" cy="6090601"/>
          </a:xfrm>
          <a:prstGeom prst="rect">
            <a:avLst/>
          </a:prstGeom>
        </p:spPr>
      </p:pic>
    </p:spTree>
    <p:extLst>
      <p:ext uri="{BB962C8B-B14F-4D97-AF65-F5344CB8AC3E}">
        <p14:creationId xmlns:p14="http://schemas.microsoft.com/office/powerpoint/2010/main" val="2433458363"/>
      </p:ext>
    </p:extLst>
  </p:cSld>
  <p:clrMapOvr>
    <a:masterClrMapping/>
  </p:clrMapOvr>
  <mc:AlternateContent xmlns:mc="http://schemas.openxmlformats.org/markup-compatibility/2006" xmlns:p14="http://schemas.microsoft.com/office/powerpoint/2010/main">
    <mc:Choice Requires="p14">
      <p:transition spd="slow" p14:dur="2000" advTm="9200"/>
    </mc:Choice>
    <mc:Fallback xmlns="">
      <p:transition spd="slow" advTm="92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488866"/>
            <a:ext cx="7560840" cy="707886"/>
          </a:xfrm>
          <a:prstGeom prst="rect">
            <a:avLst/>
          </a:prstGeom>
          <a:noFill/>
        </p:spPr>
        <p:txBody>
          <a:bodyPr wrap="square" rtlCol="0">
            <a:spAutoFit/>
          </a:bodyPr>
          <a:lstStyle/>
          <a:p>
            <a:r>
              <a:rPr lang="de-DE" sz="4000" dirty="0" err="1" smtClean="0">
                <a:solidFill>
                  <a:schemeClr val="bg1"/>
                </a:solidFill>
                <a:latin typeface="Segoe UI" panose="020B0502040204020203" pitchFamily="34" charset="0"/>
                <a:cs typeface="Segoe UI" panose="020B0502040204020203" pitchFamily="34" charset="0"/>
              </a:rPr>
              <a:t>Reflection</a:t>
            </a:r>
            <a:r>
              <a:rPr lang="de-DE" sz="4000" dirty="0" smtClean="0">
                <a:solidFill>
                  <a:schemeClr val="bg1"/>
                </a:solidFill>
                <a:latin typeface="Segoe UI" panose="020B0502040204020203" pitchFamily="34" charset="0"/>
                <a:cs typeface="Segoe UI" panose="020B0502040204020203" pitchFamily="34" charset="0"/>
              </a:rPr>
              <a:t>: </a:t>
            </a:r>
            <a:r>
              <a:rPr lang="de-DE" sz="4000" dirty="0" err="1" smtClean="0">
                <a:solidFill>
                  <a:schemeClr val="bg1"/>
                </a:solidFill>
                <a:latin typeface="Segoe UI" panose="020B0502040204020203" pitchFamily="34" charset="0"/>
                <a:cs typeface="Segoe UI" panose="020B0502040204020203" pitchFamily="34" charset="0"/>
              </a:rPr>
              <a:t>Surprises</a:t>
            </a:r>
            <a:endParaRPr lang="en-US" sz="4000" dirty="0" smtClean="0">
              <a:solidFill>
                <a:schemeClr val="bg1"/>
              </a:solidFill>
              <a:latin typeface="Segoe UI" panose="020B0502040204020203" pitchFamily="34" charset="0"/>
              <a:cs typeface="Segoe UI" panose="020B0502040204020203" pitchFamily="34" charset="0"/>
            </a:endParaRPr>
          </a:p>
        </p:txBody>
      </p:sp>
      <p:sp>
        <p:nvSpPr>
          <p:cNvPr id="3" name="Textfeld 2"/>
          <p:cNvSpPr txBox="1"/>
          <p:nvPr/>
        </p:nvSpPr>
        <p:spPr>
          <a:xfrm>
            <a:off x="395536" y="1556792"/>
            <a:ext cx="7920880" cy="4401205"/>
          </a:xfrm>
          <a:prstGeom prst="rect">
            <a:avLst/>
          </a:prstGeom>
          <a:noFill/>
        </p:spPr>
        <p:txBody>
          <a:bodyPr wrap="square" rtlCol="0">
            <a:spAutoFit/>
          </a:bodyPr>
          <a:lstStyle>
            <a:defPPr>
              <a:defRPr lang="de-DE"/>
            </a:defPPr>
            <a:lvl1pPr>
              <a:defRPr>
                <a:solidFill>
                  <a:schemeClr val="bg1"/>
                </a:solidFill>
                <a:latin typeface="Segoe UI" panose="020B0502040204020203" pitchFamily="34" charset="0"/>
                <a:cs typeface="Segoe UI" panose="020B0502040204020203" pitchFamily="34" charset="0"/>
              </a:defRPr>
            </a:lvl1pPr>
          </a:lstStyle>
          <a:p>
            <a:r>
              <a:rPr lang="en-US" sz="2000" dirty="0" smtClean="0"/>
              <a:t>“We </a:t>
            </a:r>
            <a:r>
              <a:rPr lang="en-US" sz="2000" dirty="0"/>
              <a:t>continue to reach new users, which is wonderful and </a:t>
            </a:r>
            <a:r>
              <a:rPr lang="en-US" sz="2000" dirty="0" smtClean="0"/>
              <a:t>surprising. […] </a:t>
            </a:r>
            <a:r>
              <a:rPr lang="en-US" sz="2000" dirty="0"/>
              <a:t>We've documented demand for recording equipment and space and plan to add a sound isolation booth by the end of this year</a:t>
            </a:r>
            <a:r>
              <a:rPr lang="en-US" sz="2000" dirty="0" smtClean="0"/>
              <a:t>.”</a:t>
            </a:r>
            <a:endParaRPr lang="en-US" sz="2000" dirty="0"/>
          </a:p>
          <a:p>
            <a:endParaRPr lang="en-US" sz="2000" dirty="0"/>
          </a:p>
          <a:p>
            <a:r>
              <a:rPr lang="en-US" sz="2000" dirty="0" smtClean="0"/>
              <a:t>“The </a:t>
            </a:r>
            <a:r>
              <a:rPr lang="en-US" sz="2000" dirty="0"/>
              <a:t>popularity of the space came as bit of a surprise. It's constantly booked solid, getting same-day bookings is next to impossible now</a:t>
            </a:r>
            <a:r>
              <a:rPr lang="en-US" sz="2000" dirty="0" smtClean="0"/>
              <a:t>.”</a:t>
            </a:r>
            <a:endParaRPr lang="en-US" sz="2000" dirty="0"/>
          </a:p>
          <a:p>
            <a:endParaRPr lang="en-US" sz="2000" dirty="0"/>
          </a:p>
          <a:p>
            <a:r>
              <a:rPr lang="en-US" sz="2000" dirty="0" smtClean="0"/>
              <a:t>“I </a:t>
            </a:r>
            <a:r>
              <a:rPr lang="en-US" sz="2000" dirty="0"/>
              <a:t>think one surprise is the number of people who have been using the space for making podcasts and continue to do so regularly</a:t>
            </a:r>
            <a:r>
              <a:rPr lang="en-US" sz="2000" dirty="0" smtClean="0"/>
              <a:t>.”</a:t>
            </a:r>
            <a:endParaRPr lang="en-US" sz="2000" dirty="0"/>
          </a:p>
          <a:p>
            <a:endParaRPr lang="en-US" sz="2000" dirty="0"/>
          </a:p>
          <a:p>
            <a:r>
              <a:rPr lang="en-US" sz="2000" dirty="0" smtClean="0"/>
              <a:t>“It's </a:t>
            </a:r>
            <a:r>
              <a:rPr lang="en-US" sz="2000" dirty="0"/>
              <a:t>always a pleasant and happy surprise to see local bands, musicians or podcasters come into our space to record their work</a:t>
            </a:r>
            <a:r>
              <a:rPr lang="en-US" sz="2000" dirty="0" smtClean="0"/>
              <a:t>.”</a:t>
            </a:r>
            <a:endParaRPr lang="en-US" sz="2000" dirty="0"/>
          </a:p>
          <a:p>
            <a:endParaRPr lang="en-US" sz="2000" dirty="0"/>
          </a:p>
          <a:p>
            <a:r>
              <a:rPr lang="en-US" sz="2000" dirty="0" smtClean="0"/>
              <a:t>“Sometimes </a:t>
            </a:r>
            <a:r>
              <a:rPr lang="en-US" sz="2000" dirty="0"/>
              <a:t>students book the studio for </a:t>
            </a:r>
            <a:r>
              <a:rPr lang="en-US" sz="2000" dirty="0" smtClean="0"/>
              <a:t>studying.”</a:t>
            </a:r>
            <a:endParaRPr lang="en-US" sz="2000" dirty="0"/>
          </a:p>
        </p:txBody>
      </p:sp>
    </p:spTree>
    <p:extLst>
      <p:ext uri="{BB962C8B-B14F-4D97-AF65-F5344CB8AC3E}">
        <p14:creationId xmlns:p14="http://schemas.microsoft.com/office/powerpoint/2010/main" val="4064195793"/>
      </p:ext>
    </p:extLst>
  </p:cSld>
  <p:clrMapOvr>
    <a:masterClrMapping/>
  </p:clrMapOvr>
  <mc:AlternateContent xmlns:mc="http://schemas.openxmlformats.org/markup-compatibility/2006" xmlns:p14="http://schemas.microsoft.com/office/powerpoint/2010/main">
    <mc:Choice Requires="p14">
      <p:transition spd="slow" p14:dur="2000" advTm="70100"/>
    </mc:Choice>
    <mc:Fallback xmlns="">
      <p:transition spd="slow" advTm="701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488866"/>
            <a:ext cx="8424936" cy="707886"/>
          </a:xfrm>
          <a:prstGeom prst="rect">
            <a:avLst/>
          </a:prstGeom>
          <a:noFill/>
        </p:spPr>
        <p:txBody>
          <a:bodyPr wrap="square" rtlCol="0">
            <a:spAutoFit/>
          </a:bodyPr>
          <a:lstStyle/>
          <a:p>
            <a:r>
              <a:rPr lang="de-DE" sz="4000" dirty="0" err="1" smtClean="0">
                <a:solidFill>
                  <a:schemeClr val="bg1"/>
                </a:solidFill>
                <a:latin typeface="Segoe UI" panose="020B0502040204020203" pitchFamily="34" charset="0"/>
                <a:cs typeface="Segoe UI" panose="020B0502040204020203" pitchFamily="34" charset="0"/>
              </a:rPr>
              <a:t>Reflection</a:t>
            </a:r>
            <a:r>
              <a:rPr lang="de-DE" sz="4000" dirty="0" smtClean="0">
                <a:solidFill>
                  <a:schemeClr val="bg1"/>
                </a:solidFill>
                <a:latin typeface="Segoe UI" panose="020B0502040204020203" pitchFamily="34" charset="0"/>
                <a:cs typeface="Segoe UI" panose="020B0502040204020203" pitchFamily="34" charset="0"/>
              </a:rPr>
              <a:t>: </a:t>
            </a:r>
            <a:r>
              <a:rPr lang="de-DE" sz="4000" dirty="0" err="1" smtClean="0">
                <a:solidFill>
                  <a:schemeClr val="bg1"/>
                </a:solidFill>
                <a:latin typeface="Segoe UI" panose="020B0502040204020203" pitchFamily="34" charset="0"/>
                <a:cs typeface="Segoe UI" panose="020B0502040204020203" pitchFamily="34" charset="0"/>
              </a:rPr>
              <a:t>Advice</a:t>
            </a:r>
            <a:endParaRPr lang="en-US" sz="4000" dirty="0" smtClean="0">
              <a:solidFill>
                <a:schemeClr val="bg1"/>
              </a:solidFill>
              <a:latin typeface="Segoe UI" panose="020B0502040204020203" pitchFamily="34" charset="0"/>
              <a:cs typeface="Segoe UI" panose="020B0502040204020203" pitchFamily="34" charset="0"/>
            </a:endParaRPr>
          </a:p>
        </p:txBody>
      </p:sp>
      <p:sp>
        <p:nvSpPr>
          <p:cNvPr id="3" name="Textfeld 2"/>
          <p:cNvSpPr txBox="1"/>
          <p:nvPr/>
        </p:nvSpPr>
        <p:spPr>
          <a:xfrm>
            <a:off x="395536" y="1556792"/>
            <a:ext cx="8424936" cy="4478149"/>
          </a:xfrm>
          <a:prstGeom prst="rect">
            <a:avLst/>
          </a:prstGeom>
          <a:noFill/>
        </p:spPr>
        <p:txBody>
          <a:bodyPr wrap="square" rtlCol="0">
            <a:spAutoFit/>
          </a:bodyPr>
          <a:lstStyle>
            <a:defPPr>
              <a:defRPr lang="de-DE"/>
            </a:defPPr>
            <a:lvl1pPr>
              <a:defRPr>
                <a:solidFill>
                  <a:schemeClr val="bg1"/>
                </a:solidFill>
                <a:latin typeface="Segoe UI" panose="020B0502040204020203" pitchFamily="34" charset="0"/>
                <a:cs typeface="Segoe UI" panose="020B0502040204020203" pitchFamily="34" charset="0"/>
              </a:defRPr>
            </a:lvl1pPr>
          </a:lstStyle>
          <a:p>
            <a:r>
              <a:rPr lang="en-US" sz="1900" dirty="0" smtClean="0"/>
              <a:t>“</a:t>
            </a:r>
            <a:r>
              <a:rPr lang="en-US" sz="1900" dirty="0"/>
              <a:t>Offer the best in everything that your budget will allow. Engage staff who are passionate about media spaces and offer training. Make the space and the equipment open and accessible to all who are interested. Encourage your patrons to touch and explore</a:t>
            </a:r>
            <a:r>
              <a:rPr lang="en-US" sz="1900" dirty="0" smtClean="0"/>
              <a:t>.”</a:t>
            </a:r>
          </a:p>
          <a:p>
            <a:endParaRPr lang="en-US" sz="1900" dirty="0"/>
          </a:p>
          <a:p>
            <a:r>
              <a:rPr lang="en-US" sz="1900" dirty="0" smtClean="0"/>
              <a:t>“</a:t>
            </a:r>
            <a:r>
              <a:rPr lang="en-US" sz="1900" dirty="0"/>
              <a:t>Talk to your community, staff and users about what they want in the space. Build the space and service in collaboration with the community</a:t>
            </a:r>
            <a:r>
              <a:rPr lang="en-US" sz="1900" dirty="0" smtClean="0"/>
              <a:t>.”</a:t>
            </a:r>
            <a:endParaRPr lang="en-US" sz="1900" dirty="0"/>
          </a:p>
          <a:p>
            <a:endParaRPr lang="en-US" sz="1900" dirty="0"/>
          </a:p>
          <a:p>
            <a:r>
              <a:rPr lang="en-US" sz="1900" dirty="0" smtClean="0"/>
              <a:t>“</a:t>
            </a:r>
            <a:r>
              <a:rPr lang="en-US" sz="1900" dirty="0"/>
              <a:t>Do research, find what works at other libraries and adopt those policies. Make sure you have staff that are trained and comfortable with the equipment, as it is not traditional library work at all.</a:t>
            </a:r>
            <a:r>
              <a:rPr lang="en-US" sz="1900" dirty="0" smtClean="0"/>
              <a:t>”</a:t>
            </a:r>
            <a:endParaRPr lang="en-US" sz="1900" dirty="0"/>
          </a:p>
          <a:p>
            <a:endParaRPr lang="en-US" sz="1900" dirty="0" smtClean="0"/>
          </a:p>
          <a:p>
            <a:r>
              <a:rPr lang="en-US" sz="1900" dirty="0"/>
              <a:t>“If possible, have an automated reservation system.”</a:t>
            </a:r>
          </a:p>
          <a:p>
            <a:endParaRPr lang="en-US" sz="1900" dirty="0"/>
          </a:p>
          <a:p>
            <a:r>
              <a:rPr lang="en-US" sz="1900" dirty="0" smtClean="0"/>
              <a:t>“</a:t>
            </a:r>
            <a:r>
              <a:rPr lang="en-US" sz="1900" dirty="0"/>
              <a:t>You can scale the operation and </a:t>
            </a:r>
            <a:r>
              <a:rPr lang="en-US" sz="1900" dirty="0" smtClean="0"/>
              <a:t>grow. It </a:t>
            </a:r>
            <a:r>
              <a:rPr lang="en-US" sz="1900" dirty="0"/>
              <a:t>doesn't all have to happen at once</a:t>
            </a:r>
            <a:r>
              <a:rPr lang="en-US" sz="1900" dirty="0" smtClean="0"/>
              <a:t>.”</a:t>
            </a:r>
            <a:endParaRPr lang="en-US" sz="1900" dirty="0"/>
          </a:p>
        </p:txBody>
      </p:sp>
    </p:spTree>
    <p:extLst>
      <p:ext uri="{BB962C8B-B14F-4D97-AF65-F5344CB8AC3E}">
        <p14:creationId xmlns:p14="http://schemas.microsoft.com/office/powerpoint/2010/main" val="2246533788"/>
      </p:ext>
    </p:extLst>
  </p:cSld>
  <p:clrMapOvr>
    <a:masterClrMapping/>
  </p:clrMapOvr>
  <mc:AlternateContent xmlns:mc="http://schemas.openxmlformats.org/markup-compatibility/2006" xmlns:p14="http://schemas.microsoft.com/office/powerpoint/2010/main">
    <mc:Choice Requires="p14">
      <p:transition spd="slow" p14:dur="2000" advTm="96300"/>
    </mc:Choice>
    <mc:Fallback xmlns="">
      <p:transition spd="slow" advTm="963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15752" y="488866"/>
            <a:ext cx="7560840" cy="707886"/>
          </a:xfrm>
          <a:prstGeom prst="rect">
            <a:avLst/>
          </a:prstGeom>
          <a:noFill/>
        </p:spPr>
        <p:txBody>
          <a:bodyPr wrap="square" rtlCol="0">
            <a:spAutoFit/>
          </a:bodyPr>
          <a:lstStyle/>
          <a:p>
            <a:r>
              <a:rPr lang="de-DE" sz="4000" dirty="0" err="1" smtClean="0">
                <a:solidFill>
                  <a:schemeClr val="bg1"/>
                </a:solidFill>
                <a:latin typeface="Segoe UI" panose="020B0502040204020203" pitchFamily="34" charset="0"/>
                <a:cs typeface="Segoe UI" panose="020B0502040204020203" pitchFamily="34" charset="0"/>
              </a:rPr>
              <a:t>Thank</a:t>
            </a:r>
            <a:r>
              <a:rPr lang="de-DE" sz="4000" dirty="0" smtClean="0">
                <a:solidFill>
                  <a:schemeClr val="bg1"/>
                </a:solidFill>
                <a:latin typeface="Segoe UI" panose="020B0502040204020203" pitchFamily="34" charset="0"/>
                <a:cs typeface="Segoe UI" panose="020B0502040204020203" pitchFamily="34" charset="0"/>
              </a:rPr>
              <a:t> </a:t>
            </a:r>
            <a:r>
              <a:rPr lang="de-DE" sz="4000" dirty="0" err="1" smtClean="0">
                <a:solidFill>
                  <a:schemeClr val="bg1"/>
                </a:solidFill>
                <a:latin typeface="Segoe UI" panose="020B0502040204020203" pitchFamily="34" charset="0"/>
                <a:cs typeface="Segoe UI" panose="020B0502040204020203" pitchFamily="34" charset="0"/>
              </a:rPr>
              <a:t>you</a:t>
            </a:r>
            <a:r>
              <a:rPr lang="de-DE" sz="4000" dirty="0" smtClean="0">
                <a:solidFill>
                  <a:schemeClr val="bg1"/>
                </a:solidFill>
                <a:latin typeface="Segoe UI" panose="020B0502040204020203" pitchFamily="34" charset="0"/>
                <a:cs typeface="Segoe UI" panose="020B0502040204020203" pitchFamily="34" charset="0"/>
              </a:rPr>
              <a:t>!</a:t>
            </a:r>
            <a:endParaRPr lang="en-US" sz="4000" dirty="0" smtClean="0">
              <a:solidFill>
                <a:schemeClr val="bg1"/>
              </a:solidFill>
              <a:latin typeface="Segoe UI" panose="020B0502040204020203" pitchFamily="34" charset="0"/>
              <a:cs typeface="Segoe UI" panose="020B0502040204020203" pitchFamily="34" charset="0"/>
            </a:endParaRPr>
          </a:p>
        </p:txBody>
      </p:sp>
      <p:sp>
        <p:nvSpPr>
          <p:cNvPr id="3" name="Textfeld 2"/>
          <p:cNvSpPr txBox="1"/>
          <p:nvPr/>
        </p:nvSpPr>
        <p:spPr>
          <a:xfrm>
            <a:off x="415752" y="4276894"/>
            <a:ext cx="5308376" cy="2123658"/>
          </a:xfrm>
          <a:prstGeom prst="rect">
            <a:avLst/>
          </a:prstGeom>
          <a:noFill/>
        </p:spPr>
        <p:txBody>
          <a:bodyPr wrap="square" rtlCol="0">
            <a:spAutoFit/>
          </a:bodyPr>
          <a:lstStyle/>
          <a:p>
            <a:r>
              <a:rPr lang="en-US" sz="2200" dirty="0">
                <a:solidFill>
                  <a:schemeClr val="bg1"/>
                </a:solidFill>
                <a:latin typeface="Segoe UI" panose="020B0502040204020203" pitchFamily="34" charset="0"/>
                <a:cs typeface="Segoe UI" panose="020B0502040204020203" pitchFamily="34" charset="0"/>
              </a:rPr>
              <a:t>Sebastian </a:t>
            </a:r>
            <a:r>
              <a:rPr lang="en-US" sz="2200" dirty="0" smtClean="0">
                <a:solidFill>
                  <a:schemeClr val="bg1"/>
                </a:solidFill>
                <a:latin typeface="Segoe UI" panose="020B0502040204020203" pitchFamily="34" charset="0"/>
                <a:cs typeface="Segoe UI" panose="020B0502040204020203" pitchFamily="34" charset="0"/>
              </a:rPr>
              <a:t>Wilke</a:t>
            </a:r>
          </a:p>
          <a:p>
            <a:r>
              <a:rPr lang="en-US" sz="2200" dirty="0" smtClean="0">
                <a:solidFill>
                  <a:schemeClr val="bg1"/>
                </a:solidFill>
                <a:latin typeface="Segoe UI" panose="020B0502040204020203" pitchFamily="34" charset="0"/>
                <a:cs typeface="Segoe UI" panose="020B0502040204020203" pitchFamily="34" charset="0"/>
              </a:rPr>
              <a:t>Senior Information Services Librarian</a:t>
            </a:r>
          </a:p>
          <a:p>
            <a:r>
              <a:rPr lang="en-US" sz="2200" dirty="0" smtClean="0">
                <a:solidFill>
                  <a:schemeClr val="bg1"/>
                </a:solidFill>
                <a:latin typeface="Segoe UI" panose="020B0502040204020203" pitchFamily="34" charset="0"/>
                <a:cs typeface="Segoe UI" panose="020B0502040204020203" pitchFamily="34" charset="0"/>
              </a:rPr>
              <a:t>Qatar National Library</a:t>
            </a:r>
          </a:p>
          <a:p>
            <a:endParaRPr lang="en-US" sz="2200" dirty="0" smtClean="0">
              <a:solidFill>
                <a:schemeClr val="bg1"/>
              </a:solidFill>
              <a:latin typeface="Segoe UI" panose="020B0502040204020203" pitchFamily="34" charset="0"/>
              <a:cs typeface="Segoe UI" panose="020B0502040204020203" pitchFamily="34" charset="0"/>
            </a:endParaRPr>
          </a:p>
          <a:p>
            <a:r>
              <a:rPr lang="en-US" sz="2200" dirty="0" smtClean="0">
                <a:solidFill>
                  <a:schemeClr val="bg1"/>
                </a:solidFill>
                <a:latin typeface="Segoe UI" panose="020B0502040204020203" pitchFamily="34" charset="0"/>
                <a:cs typeface="Segoe UI" panose="020B0502040204020203" pitchFamily="34" charset="0"/>
              </a:rPr>
              <a:t>Email: 	swilke@qnl.qa</a:t>
            </a:r>
          </a:p>
          <a:p>
            <a:r>
              <a:rPr lang="en-US" sz="2200" dirty="0" smtClean="0">
                <a:solidFill>
                  <a:schemeClr val="bg1"/>
                </a:solidFill>
                <a:latin typeface="Segoe UI" panose="020B0502040204020203" pitchFamily="34" charset="0"/>
                <a:cs typeface="Segoe UI" panose="020B0502040204020203" pitchFamily="34" charset="0"/>
              </a:rPr>
              <a:t>Twitter:	</a:t>
            </a:r>
            <a:r>
              <a:rPr lang="en-US" sz="2200" dirty="0" err="1" smtClean="0">
                <a:solidFill>
                  <a:schemeClr val="bg1"/>
                </a:solidFill>
                <a:latin typeface="Segoe UI" panose="020B0502040204020203" pitchFamily="34" charset="0"/>
                <a:cs typeface="Segoe UI" panose="020B0502040204020203" pitchFamily="34" charset="0"/>
              </a:rPr>
              <a:t>listraveler</a:t>
            </a:r>
            <a:endParaRPr lang="en-US" sz="2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01463169"/>
      </p:ext>
    </p:extLst>
  </p:cSld>
  <p:clrMapOvr>
    <a:masterClrMapping/>
  </p:clrMapOvr>
  <mc:AlternateContent xmlns:mc="http://schemas.openxmlformats.org/markup-compatibility/2006" xmlns:p14="http://schemas.microsoft.com/office/powerpoint/2010/main">
    <mc:Choice Requires="p14">
      <p:transition spd="slow" p14:dur="2000" advTm="19000"/>
    </mc:Choice>
    <mc:Fallback xmlns="">
      <p:transition spd="slow" advTm="19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9143997" cy="6857999"/>
          </a:xfrm>
          <a:prstGeom prst="rect">
            <a:avLst/>
          </a:prstGeom>
        </p:spPr>
      </p:pic>
    </p:spTree>
    <p:extLst>
      <p:ext uri="{BB962C8B-B14F-4D97-AF65-F5344CB8AC3E}">
        <p14:creationId xmlns:p14="http://schemas.microsoft.com/office/powerpoint/2010/main" val="549112301"/>
      </p:ext>
    </p:extLst>
  </p:cSld>
  <p:clrMapOvr>
    <a:masterClrMapping/>
  </p:clrMapOvr>
  <mc:AlternateContent xmlns:mc="http://schemas.openxmlformats.org/markup-compatibility/2006" xmlns:p14="http://schemas.microsoft.com/office/powerpoint/2010/main">
    <mc:Choice Requires="p14">
      <p:transition spd="slow" p14:dur="2000" advTm="6400"/>
    </mc:Choice>
    <mc:Fallback xmlns="">
      <p:transition spd="slow" advTm="64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3154387"/>
      </p:ext>
    </p:extLst>
  </p:cSld>
  <p:clrMapOvr>
    <a:masterClrMapping/>
  </p:clrMapOvr>
  <mc:AlternateContent xmlns:mc="http://schemas.openxmlformats.org/markup-compatibility/2006" xmlns:p14="http://schemas.microsoft.com/office/powerpoint/2010/main">
    <mc:Choice Requires="p14">
      <p:transition spd="slow" p14:dur="2000" advTm="16000"/>
    </mc:Choice>
    <mc:Fallback xmlns="">
      <p:transition spd="slow" advTm="16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8449" y="404663"/>
            <a:ext cx="3741503" cy="5632311"/>
          </a:xfrm>
          <a:prstGeom prst="rect">
            <a:avLst/>
          </a:prstGeom>
          <a:noFill/>
        </p:spPr>
        <p:txBody>
          <a:bodyPr wrap="square" rtlCol="0">
            <a:spAutoFit/>
          </a:bodyPr>
          <a:lstStyle/>
          <a:p>
            <a:r>
              <a:rPr lang="de-DE" sz="4000" dirty="0" err="1" smtClean="0">
                <a:solidFill>
                  <a:schemeClr val="bg1"/>
                </a:solidFill>
                <a:latin typeface="Segoe UI" panose="020B0502040204020203" pitchFamily="34" charset="0"/>
                <a:cs typeface="Segoe UI" panose="020B0502040204020203" pitchFamily="34" charset="0"/>
              </a:rPr>
              <a:t>Aim</a:t>
            </a:r>
            <a:r>
              <a:rPr lang="de-DE" sz="4000" dirty="0">
                <a:solidFill>
                  <a:schemeClr val="bg1"/>
                </a:solidFill>
                <a:latin typeface="Segoe UI" panose="020B0502040204020203" pitchFamily="34" charset="0"/>
                <a:cs typeface="Segoe UI" panose="020B0502040204020203" pitchFamily="34" charset="0"/>
              </a:rPr>
              <a:t> </a:t>
            </a:r>
            <a:endParaRPr lang="de-DE" sz="4000" dirty="0" smtClean="0">
              <a:solidFill>
                <a:schemeClr val="bg1"/>
              </a:solidFill>
              <a:latin typeface="Segoe UI" panose="020B0502040204020203" pitchFamily="34" charset="0"/>
              <a:cs typeface="Segoe UI" panose="020B0502040204020203" pitchFamily="34" charset="0"/>
            </a:endParaRPr>
          </a:p>
          <a:p>
            <a:endParaRPr lang="de-DE" sz="4000" dirty="0">
              <a:solidFill>
                <a:schemeClr val="bg1"/>
              </a:solidFill>
              <a:latin typeface="Segoe UI" panose="020B0502040204020203" pitchFamily="34" charset="0"/>
              <a:cs typeface="Segoe UI" panose="020B0502040204020203" pitchFamily="34" charset="0"/>
            </a:endParaRPr>
          </a:p>
          <a:p>
            <a:r>
              <a:rPr lang="en-US" sz="2800" dirty="0" smtClean="0">
                <a:solidFill>
                  <a:schemeClr val="bg1"/>
                </a:solidFill>
                <a:latin typeface="Segoe UI" panose="020B0502040204020203" pitchFamily="34" charset="0"/>
                <a:cs typeface="Segoe UI" panose="020B0502040204020203" pitchFamily="34" charset="0"/>
              </a:rPr>
              <a:t>practices </a:t>
            </a:r>
            <a:r>
              <a:rPr lang="en-US" sz="2800" dirty="0">
                <a:solidFill>
                  <a:schemeClr val="bg1"/>
                </a:solidFill>
                <a:latin typeface="Segoe UI" panose="020B0502040204020203" pitchFamily="34" charset="0"/>
                <a:cs typeface="Segoe UI" panose="020B0502040204020203" pitchFamily="34" charset="0"/>
              </a:rPr>
              <a:t>and </a:t>
            </a:r>
            <a:r>
              <a:rPr lang="en-US" sz="2800" dirty="0" smtClean="0">
                <a:solidFill>
                  <a:schemeClr val="bg1"/>
                </a:solidFill>
                <a:latin typeface="Segoe UI" panose="020B0502040204020203" pitchFamily="34" charset="0"/>
                <a:cs typeface="Segoe UI" panose="020B0502040204020203" pitchFamily="34" charset="0"/>
              </a:rPr>
              <a:t>challenges</a:t>
            </a:r>
            <a:endParaRPr lang="en-US" sz="2800" dirty="0">
              <a:solidFill>
                <a:schemeClr val="bg1"/>
              </a:solidFill>
              <a:latin typeface="Segoe UI" panose="020B0502040204020203" pitchFamily="34" charset="0"/>
              <a:cs typeface="Segoe UI" panose="020B0502040204020203" pitchFamily="34" charset="0"/>
            </a:endParaRPr>
          </a:p>
          <a:p>
            <a:endParaRPr lang="en-US" sz="2800" dirty="0" smtClean="0">
              <a:solidFill>
                <a:schemeClr val="bg1"/>
              </a:solidFill>
              <a:latin typeface="Segoe UI" panose="020B0502040204020203" pitchFamily="34" charset="0"/>
              <a:cs typeface="Segoe UI" panose="020B0502040204020203" pitchFamily="34" charset="0"/>
            </a:endParaRPr>
          </a:p>
          <a:p>
            <a:r>
              <a:rPr lang="en-US" sz="2800" dirty="0" smtClean="0">
                <a:solidFill>
                  <a:schemeClr val="bg1"/>
                </a:solidFill>
                <a:latin typeface="Segoe UI" panose="020B0502040204020203" pitchFamily="34" charset="0"/>
                <a:cs typeface="Segoe UI" panose="020B0502040204020203" pitchFamily="34" charset="0"/>
              </a:rPr>
              <a:t>insights for libraries maintaining </a:t>
            </a:r>
            <a:r>
              <a:rPr lang="en-US" sz="2800" dirty="0">
                <a:solidFill>
                  <a:schemeClr val="bg1"/>
                </a:solidFill>
                <a:latin typeface="Segoe UI" panose="020B0502040204020203" pitchFamily="34" charset="0"/>
                <a:cs typeface="Segoe UI" panose="020B0502040204020203" pitchFamily="34" charset="0"/>
              </a:rPr>
              <a:t>a similar </a:t>
            </a:r>
            <a:r>
              <a:rPr lang="en-US" sz="2800" dirty="0" smtClean="0">
                <a:solidFill>
                  <a:schemeClr val="bg1"/>
                </a:solidFill>
                <a:latin typeface="Segoe UI" panose="020B0502040204020203" pitchFamily="34" charset="0"/>
                <a:cs typeface="Segoe UI" panose="020B0502040204020203" pitchFamily="34" charset="0"/>
              </a:rPr>
              <a:t>service</a:t>
            </a:r>
          </a:p>
          <a:p>
            <a:endParaRPr lang="en-US" sz="2800" dirty="0">
              <a:solidFill>
                <a:schemeClr val="bg1"/>
              </a:solidFill>
              <a:latin typeface="Segoe UI" panose="020B0502040204020203" pitchFamily="34" charset="0"/>
              <a:cs typeface="Segoe UI" panose="020B0502040204020203" pitchFamily="34" charset="0"/>
            </a:endParaRPr>
          </a:p>
          <a:p>
            <a:r>
              <a:rPr lang="en-US" sz="2800" dirty="0" smtClean="0">
                <a:solidFill>
                  <a:schemeClr val="bg1"/>
                </a:solidFill>
                <a:latin typeface="Segoe UI" panose="020B0502040204020203" pitchFamily="34" charset="0"/>
                <a:cs typeface="Segoe UI" panose="020B0502040204020203" pitchFamily="34" charset="0"/>
              </a:rPr>
              <a:t>inspiration </a:t>
            </a:r>
            <a:r>
              <a:rPr lang="en-US" sz="2800" dirty="0">
                <a:solidFill>
                  <a:schemeClr val="bg1"/>
                </a:solidFill>
                <a:latin typeface="Segoe UI" panose="020B0502040204020203" pitchFamily="34" charset="0"/>
                <a:cs typeface="Segoe UI" panose="020B0502040204020203" pitchFamily="34" charset="0"/>
              </a:rPr>
              <a:t>and guidance for </a:t>
            </a:r>
            <a:r>
              <a:rPr lang="en-US" sz="2800" dirty="0" smtClean="0">
                <a:solidFill>
                  <a:schemeClr val="bg1"/>
                </a:solidFill>
                <a:latin typeface="Segoe UI" panose="020B0502040204020203" pitchFamily="34" charset="0"/>
                <a:cs typeface="Segoe UI" panose="020B0502040204020203" pitchFamily="34" charset="0"/>
              </a:rPr>
              <a:t>libraries new to this field</a:t>
            </a:r>
            <a:endParaRPr lang="de-DE" sz="2800" dirty="0">
              <a:solidFill>
                <a:schemeClr val="bg1"/>
              </a:solidFill>
              <a:latin typeface="Segoe UI" panose="020B0502040204020203" pitchFamily="34" charset="0"/>
              <a:cs typeface="Segoe UI" panose="020B0502040204020203" pitchFamily="34" charset="0"/>
            </a:endParaRPr>
          </a:p>
        </p:txBody>
      </p:sp>
      <p:sp>
        <p:nvSpPr>
          <p:cNvPr id="3" name="Textfeld 2"/>
          <p:cNvSpPr txBox="1"/>
          <p:nvPr/>
        </p:nvSpPr>
        <p:spPr>
          <a:xfrm>
            <a:off x="4683790" y="404663"/>
            <a:ext cx="4176464" cy="6001643"/>
          </a:xfrm>
          <a:prstGeom prst="rect">
            <a:avLst/>
          </a:prstGeom>
          <a:noFill/>
        </p:spPr>
        <p:txBody>
          <a:bodyPr wrap="square" rtlCol="0">
            <a:spAutoFit/>
          </a:bodyPr>
          <a:lstStyle/>
          <a:p>
            <a:r>
              <a:rPr lang="de-DE" sz="4000" dirty="0" err="1" smtClean="0">
                <a:solidFill>
                  <a:schemeClr val="bg1"/>
                </a:solidFill>
                <a:latin typeface="Segoe UI" panose="020B0502040204020203" pitchFamily="34" charset="0"/>
                <a:cs typeface="Segoe UI" panose="020B0502040204020203" pitchFamily="34" charset="0"/>
              </a:rPr>
              <a:t>Methodology</a:t>
            </a:r>
            <a:endParaRPr lang="de-DE" sz="4000" dirty="0">
              <a:solidFill>
                <a:schemeClr val="bg1"/>
              </a:solidFill>
              <a:latin typeface="Segoe UI" panose="020B0502040204020203" pitchFamily="34" charset="0"/>
              <a:cs typeface="Segoe UI" panose="020B0502040204020203" pitchFamily="34" charset="0"/>
            </a:endParaRPr>
          </a:p>
          <a:p>
            <a:endParaRPr lang="de-DE" sz="4000" dirty="0" smtClean="0">
              <a:solidFill>
                <a:schemeClr val="bg1"/>
              </a:solidFill>
              <a:latin typeface="Segoe UI" panose="020B0502040204020203" pitchFamily="34" charset="0"/>
              <a:cs typeface="Segoe UI" panose="020B0502040204020203" pitchFamily="34" charset="0"/>
            </a:endParaRPr>
          </a:p>
          <a:p>
            <a:pPr>
              <a:spcAft>
                <a:spcPts val="1800"/>
              </a:spcAft>
            </a:pPr>
            <a:r>
              <a:rPr lang="de-DE" sz="2800" dirty="0">
                <a:solidFill>
                  <a:schemeClr val="bg1"/>
                </a:solidFill>
                <a:latin typeface="Segoe UI" panose="020B0502040204020203" pitchFamily="34" charset="0"/>
                <a:cs typeface="Segoe UI" panose="020B0502040204020203" pitchFamily="34" charset="0"/>
              </a:rPr>
              <a:t>o</a:t>
            </a:r>
            <a:r>
              <a:rPr lang="de-DE" sz="2800" dirty="0" smtClean="0">
                <a:solidFill>
                  <a:schemeClr val="bg1"/>
                </a:solidFill>
                <a:latin typeface="Segoe UI" panose="020B0502040204020203" pitchFamily="34" charset="0"/>
                <a:cs typeface="Segoe UI" panose="020B0502040204020203" pitchFamily="34" charset="0"/>
              </a:rPr>
              <a:t>nline </a:t>
            </a:r>
            <a:r>
              <a:rPr lang="de-DE" sz="2800" dirty="0" err="1" smtClean="0">
                <a:solidFill>
                  <a:schemeClr val="bg1"/>
                </a:solidFill>
                <a:latin typeface="Segoe UI" panose="020B0502040204020203" pitchFamily="34" charset="0"/>
                <a:cs typeface="Segoe UI" panose="020B0502040204020203" pitchFamily="34" charset="0"/>
              </a:rPr>
              <a:t>survey</a:t>
            </a:r>
            <a:endParaRPr lang="de-DE" sz="2800" dirty="0" smtClean="0">
              <a:solidFill>
                <a:schemeClr val="bg1"/>
              </a:solidFill>
              <a:latin typeface="Segoe UI" panose="020B0502040204020203" pitchFamily="34" charset="0"/>
              <a:cs typeface="Segoe UI" panose="020B0502040204020203" pitchFamily="34" charset="0"/>
            </a:endParaRPr>
          </a:p>
          <a:p>
            <a:pPr>
              <a:spcAft>
                <a:spcPts val="1800"/>
              </a:spcAft>
            </a:pPr>
            <a:r>
              <a:rPr lang="de-DE" sz="2800" dirty="0" smtClean="0">
                <a:solidFill>
                  <a:schemeClr val="bg1"/>
                </a:solidFill>
                <a:latin typeface="Segoe UI" panose="020B0502040204020203" pitchFamily="34" charset="0"/>
                <a:cs typeface="Segoe UI" panose="020B0502040204020203" pitchFamily="34" charset="0"/>
              </a:rPr>
              <a:t>60 </a:t>
            </a:r>
            <a:r>
              <a:rPr lang="de-DE" sz="2800" dirty="0" err="1" smtClean="0">
                <a:solidFill>
                  <a:schemeClr val="bg1"/>
                </a:solidFill>
                <a:latin typeface="Segoe UI" panose="020B0502040204020203" pitchFamily="34" charset="0"/>
                <a:cs typeface="Segoe UI" panose="020B0502040204020203" pitchFamily="34" charset="0"/>
              </a:rPr>
              <a:t>questions</a:t>
            </a:r>
            <a:endParaRPr lang="de-DE" sz="2800" dirty="0" smtClean="0">
              <a:solidFill>
                <a:schemeClr val="bg1"/>
              </a:solidFill>
              <a:latin typeface="Segoe UI" panose="020B0502040204020203" pitchFamily="34" charset="0"/>
              <a:cs typeface="Segoe UI" panose="020B0502040204020203" pitchFamily="34" charset="0"/>
            </a:endParaRPr>
          </a:p>
          <a:p>
            <a:pPr>
              <a:spcAft>
                <a:spcPts val="1800"/>
              </a:spcAft>
            </a:pPr>
            <a:r>
              <a:rPr lang="de-DE" sz="2800" dirty="0" smtClean="0">
                <a:solidFill>
                  <a:schemeClr val="bg1"/>
                </a:solidFill>
                <a:latin typeface="Segoe UI" panose="020B0502040204020203" pitchFamily="34" charset="0"/>
                <a:cs typeface="Segoe UI" panose="020B0502040204020203" pitchFamily="34" charset="0"/>
              </a:rPr>
              <a:t>1 </a:t>
            </a:r>
            <a:r>
              <a:rPr lang="de-DE" sz="2800" dirty="0" err="1">
                <a:solidFill>
                  <a:schemeClr val="bg1"/>
                </a:solidFill>
                <a:latin typeface="Segoe UI" panose="020B0502040204020203" pitchFamily="34" charset="0"/>
                <a:cs typeface="Segoe UI" panose="020B0502040204020203" pitchFamily="34" charset="0"/>
              </a:rPr>
              <a:t>m</a:t>
            </a:r>
            <a:r>
              <a:rPr lang="de-DE" sz="2800" dirty="0" err="1" smtClean="0">
                <a:solidFill>
                  <a:schemeClr val="bg1"/>
                </a:solidFill>
                <a:latin typeface="Segoe UI" panose="020B0502040204020203" pitchFamily="34" charset="0"/>
                <a:cs typeface="Segoe UI" panose="020B0502040204020203" pitchFamily="34" charset="0"/>
              </a:rPr>
              <a:t>onth</a:t>
            </a:r>
            <a:endParaRPr lang="de-DE" sz="2800" dirty="0" smtClean="0">
              <a:solidFill>
                <a:schemeClr val="bg1"/>
              </a:solidFill>
              <a:latin typeface="Segoe UI" panose="020B0502040204020203" pitchFamily="34" charset="0"/>
              <a:cs typeface="Segoe UI" panose="020B0502040204020203" pitchFamily="34" charset="0"/>
            </a:endParaRPr>
          </a:p>
          <a:p>
            <a:pPr>
              <a:spcAft>
                <a:spcPts val="1800"/>
              </a:spcAft>
            </a:pPr>
            <a:r>
              <a:rPr lang="de-DE" sz="2800" dirty="0" smtClean="0">
                <a:solidFill>
                  <a:schemeClr val="bg1"/>
                </a:solidFill>
                <a:latin typeface="Segoe UI" panose="020B0502040204020203" pitchFamily="34" charset="0"/>
                <a:cs typeface="Segoe UI" panose="020B0502040204020203" pitchFamily="34" charset="0"/>
              </a:rPr>
              <a:t>11 </a:t>
            </a:r>
            <a:r>
              <a:rPr lang="de-DE" sz="2800" dirty="0" err="1" smtClean="0">
                <a:solidFill>
                  <a:schemeClr val="bg1"/>
                </a:solidFill>
                <a:latin typeface="Segoe UI" panose="020B0502040204020203" pitchFamily="34" charset="0"/>
                <a:cs typeface="Segoe UI" panose="020B0502040204020203" pitchFamily="34" charset="0"/>
              </a:rPr>
              <a:t>respondents</a:t>
            </a:r>
            <a:endParaRPr lang="de-DE" sz="2800" dirty="0" smtClean="0">
              <a:solidFill>
                <a:schemeClr val="bg1"/>
              </a:solidFill>
              <a:latin typeface="Segoe UI" panose="020B0502040204020203" pitchFamily="34" charset="0"/>
              <a:cs typeface="Segoe UI" panose="020B0502040204020203" pitchFamily="34" charset="0"/>
            </a:endParaRPr>
          </a:p>
          <a:p>
            <a:r>
              <a:rPr lang="de-DE" sz="2800" dirty="0">
                <a:solidFill>
                  <a:schemeClr val="bg1"/>
                </a:solidFill>
                <a:latin typeface="Segoe UI" panose="020B0502040204020203" pitchFamily="34" charset="0"/>
                <a:cs typeface="Segoe UI" panose="020B0502040204020203" pitchFamily="34" charset="0"/>
              </a:rPr>
              <a:t>	</a:t>
            </a:r>
            <a:r>
              <a:rPr lang="de-DE" sz="2800" dirty="0" smtClean="0">
                <a:solidFill>
                  <a:schemeClr val="bg1"/>
                </a:solidFill>
                <a:latin typeface="Segoe UI" panose="020B0502040204020203" pitchFamily="34" charset="0"/>
                <a:cs typeface="Segoe UI" panose="020B0502040204020203" pitchFamily="34" charset="0"/>
              </a:rPr>
              <a:t>USA (6)</a:t>
            </a:r>
          </a:p>
          <a:p>
            <a:r>
              <a:rPr lang="de-DE" sz="2800" dirty="0" smtClean="0">
                <a:solidFill>
                  <a:schemeClr val="bg1"/>
                </a:solidFill>
                <a:latin typeface="Segoe UI" panose="020B0502040204020203" pitchFamily="34" charset="0"/>
                <a:cs typeface="Segoe UI" panose="020B0502040204020203" pitchFamily="34" charset="0"/>
              </a:rPr>
              <a:t>	Canada (2)</a:t>
            </a:r>
          </a:p>
          <a:p>
            <a:r>
              <a:rPr lang="de-DE" sz="2800" dirty="0" smtClean="0">
                <a:solidFill>
                  <a:schemeClr val="bg1"/>
                </a:solidFill>
                <a:latin typeface="Segoe UI" panose="020B0502040204020203" pitchFamily="34" charset="0"/>
                <a:cs typeface="Segoe UI" panose="020B0502040204020203" pitchFamily="34" charset="0"/>
              </a:rPr>
              <a:t>	Germany (2)</a:t>
            </a:r>
          </a:p>
          <a:p>
            <a:r>
              <a:rPr lang="de-DE" sz="2800" dirty="0" smtClean="0">
                <a:solidFill>
                  <a:schemeClr val="bg1"/>
                </a:solidFill>
                <a:latin typeface="Segoe UI" panose="020B0502040204020203" pitchFamily="34" charset="0"/>
                <a:cs typeface="Segoe UI" panose="020B0502040204020203" pitchFamily="34" charset="0"/>
              </a:rPr>
              <a:t>	</a:t>
            </a:r>
            <a:r>
              <a:rPr lang="de-DE" sz="2800" dirty="0" err="1" smtClean="0">
                <a:solidFill>
                  <a:schemeClr val="bg1"/>
                </a:solidFill>
                <a:latin typeface="Segoe UI" panose="020B0502040204020203" pitchFamily="34" charset="0"/>
                <a:cs typeface="Segoe UI" panose="020B0502040204020203" pitchFamily="34" charset="0"/>
              </a:rPr>
              <a:t>Finland</a:t>
            </a:r>
            <a:r>
              <a:rPr lang="de-DE" sz="2800" dirty="0" smtClean="0">
                <a:solidFill>
                  <a:schemeClr val="bg1"/>
                </a:solidFill>
                <a:latin typeface="Segoe UI" panose="020B0502040204020203" pitchFamily="34" charset="0"/>
                <a:cs typeface="Segoe UI" panose="020B0502040204020203" pitchFamily="34" charset="0"/>
              </a:rPr>
              <a:t> (1)</a:t>
            </a:r>
          </a:p>
          <a:p>
            <a:endParaRPr lang="de-DE" sz="2000" dirty="0">
              <a:solidFill>
                <a:schemeClr val="bg1"/>
              </a:solidFill>
              <a:latin typeface="Segoe UI" panose="020B0502040204020203" pitchFamily="34" charset="0"/>
              <a:cs typeface="Segoe UI" panose="020B0502040204020203" pitchFamily="34" charset="0"/>
            </a:endParaRPr>
          </a:p>
        </p:txBody>
      </p:sp>
      <p:cxnSp>
        <p:nvCxnSpPr>
          <p:cNvPr id="5" name="Gerade Verbindung 4"/>
          <p:cNvCxnSpPr/>
          <p:nvPr/>
        </p:nvCxnSpPr>
        <p:spPr>
          <a:xfrm>
            <a:off x="4355976" y="692696"/>
            <a:ext cx="0" cy="53442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958533"/>
      </p:ext>
    </p:extLst>
  </p:cSld>
  <p:clrMapOvr>
    <a:masterClrMapping/>
  </p:clrMapOvr>
  <mc:AlternateContent xmlns:mc="http://schemas.openxmlformats.org/markup-compatibility/2006" xmlns:p14="http://schemas.microsoft.com/office/powerpoint/2010/main">
    <mc:Choice Requires="p14">
      <p:transition spd="slow" p14:dur="2000" advTm="67500"/>
    </mc:Choice>
    <mc:Fallback xmlns="">
      <p:transition spd="slow" advTm="675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404664"/>
            <a:ext cx="4680520" cy="4639732"/>
          </a:xfrm>
          <a:prstGeom prst="rect">
            <a:avLst/>
          </a:prstGeom>
          <a:noFill/>
        </p:spPr>
        <p:txBody>
          <a:bodyPr wrap="square" rtlCol="0">
            <a:spAutoFit/>
          </a:bodyPr>
          <a:lstStyle/>
          <a:p>
            <a:r>
              <a:rPr lang="de-DE" sz="4400" dirty="0" smtClean="0">
                <a:solidFill>
                  <a:schemeClr val="bg1"/>
                </a:solidFill>
                <a:latin typeface="Segoe UI" panose="020B0502040204020203" pitchFamily="34" charset="0"/>
                <a:cs typeface="Segoe UI" panose="020B0502040204020203" pitchFamily="34" charset="0"/>
              </a:rPr>
              <a:t>Survey </a:t>
            </a:r>
            <a:r>
              <a:rPr lang="de-DE" sz="4400" dirty="0" err="1" smtClean="0">
                <a:solidFill>
                  <a:schemeClr val="bg1"/>
                </a:solidFill>
                <a:latin typeface="Segoe UI" panose="020B0502040204020203" pitchFamily="34" charset="0"/>
                <a:cs typeface="Segoe UI" panose="020B0502040204020203" pitchFamily="34" charset="0"/>
              </a:rPr>
              <a:t>structure</a:t>
            </a:r>
            <a:endParaRPr lang="de-DE" sz="4400" dirty="0" smtClean="0">
              <a:solidFill>
                <a:schemeClr val="bg1"/>
              </a:solidFill>
              <a:latin typeface="Segoe UI" panose="020B0502040204020203" pitchFamily="34" charset="0"/>
              <a:cs typeface="Segoe UI" panose="020B0502040204020203" pitchFamily="34" charset="0"/>
            </a:endParaRPr>
          </a:p>
          <a:p>
            <a:endParaRPr lang="de-DE" dirty="0">
              <a:solidFill>
                <a:schemeClr val="bg1"/>
              </a:solidFill>
              <a:latin typeface="Segoe UI" panose="020B0502040204020203" pitchFamily="34" charset="0"/>
              <a:cs typeface="Segoe UI" panose="020B0502040204020203" pitchFamily="34" charset="0"/>
            </a:endParaRPr>
          </a:p>
          <a:p>
            <a:pPr>
              <a:spcAft>
                <a:spcPts val="300"/>
              </a:spcAft>
            </a:pPr>
            <a:endParaRPr lang="en-US" sz="2400" dirty="0" smtClean="0">
              <a:solidFill>
                <a:schemeClr val="bg1"/>
              </a:solidFill>
              <a:latin typeface="Segoe UI" panose="020B0502040204020203" pitchFamily="34" charset="0"/>
              <a:cs typeface="Segoe UI" panose="020B0502040204020203" pitchFamily="34" charset="0"/>
            </a:endParaRPr>
          </a:p>
          <a:p>
            <a:pPr>
              <a:spcAft>
                <a:spcPts val="300"/>
              </a:spcAft>
            </a:pPr>
            <a:endParaRPr lang="en-US" sz="2400" dirty="0">
              <a:solidFill>
                <a:schemeClr val="bg1"/>
              </a:solidFill>
              <a:latin typeface="Segoe UI" panose="020B0502040204020203" pitchFamily="34" charset="0"/>
              <a:cs typeface="Segoe UI" panose="020B0502040204020203" pitchFamily="34" charset="0"/>
            </a:endParaRPr>
          </a:p>
          <a:p>
            <a:pPr>
              <a:spcAft>
                <a:spcPts val="300"/>
              </a:spcAft>
            </a:pPr>
            <a:r>
              <a:rPr lang="en-US" sz="2800" dirty="0" smtClean="0">
                <a:solidFill>
                  <a:schemeClr val="bg1"/>
                </a:solidFill>
                <a:latin typeface="Segoe UI" panose="020B0502040204020203" pitchFamily="34" charset="0"/>
                <a:cs typeface="Segoe UI" panose="020B0502040204020203" pitchFamily="34" charset="0"/>
              </a:rPr>
              <a:t>Name and concept</a:t>
            </a:r>
          </a:p>
          <a:p>
            <a:pPr>
              <a:spcAft>
                <a:spcPts val="300"/>
              </a:spcAft>
            </a:pPr>
            <a:r>
              <a:rPr lang="de-DE" sz="2800" dirty="0" err="1" smtClean="0">
                <a:solidFill>
                  <a:schemeClr val="bg1"/>
                </a:solidFill>
                <a:latin typeface="Segoe UI" panose="020B0502040204020203" pitchFamily="34" charset="0"/>
                <a:cs typeface="Segoe UI" panose="020B0502040204020203" pitchFamily="34" charset="0"/>
              </a:rPr>
              <a:t>Staffing</a:t>
            </a:r>
            <a:endParaRPr lang="de-DE" sz="2800" dirty="0" smtClean="0">
              <a:solidFill>
                <a:schemeClr val="bg1"/>
              </a:solidFill>
              <a:latin typeface="Segoe UI" panose="020B0502040204020203" pitchFamily="34" charset="0"/>
              <a:cs typeface="Segoe UI" panose="020B0502040204020203" pitchFamily="34" charset="0"/>
            </a:endParaRPr>
          </a:p>
          <a:p>
            <a:pPr>
              <a:spcAft>
                <a:spcPts val="300"/>
              </a:spcAft>
            </a:pPr>
            <a:r>
              <a:rPr lang="en-US" sz="2800" dirty="0" smtClean="0">
                <a:solidFill>
                  <a:schemeClr val="bg1"/>
                </a:solidFill>
                <a:latin typeface="Segoe UI" panose="020B0502040204020203" pitchFamily="34" charset="0"/>
                <a:cs typeface="Segoe UI" panose="020B0502040204020203" pitchFamily="34" charset="0"/>
              </a:rPr>
              <a:t>Instruments and equipment</a:t>
            </a:r>
          </a:p>
          <a:p>
            <a:pPr>
              <a:spcAft>
                <a:spcPts val="300"/>
              </a:spcAft>
            </a:pPr>
            <a:r>
              <a:rPr lang="de-DE" sz="2800" dirty="0" err="1" smtClean="0">
                <a:solidFill>
                  <a:schemeClr val="bg1"/>
                </a:solidFill>
                <a:latin typeface="Segoe UI" panose="020B0502040204020203" pitchFamily="34" charset="0"/>
                <a:cs typeface="Segoe UI" panose="020B0502040204020203" pitchFamily="34" charset="0"/>
              </a:rPr>
              <a:t>Usage</a:t>
            </a:r>
            <a:r>
              <a:rPr lang="de-DE" sz="2800" dirty="0" smtClean="0">
                <a:solidFill>
                  <a:schemeClr val="bg1"/>
                </a:solidFill>
                <a:latin typeface="Segoe UI" panose="020B0502040204020203" pitchFamily="34" charset="0"/>
                <a:cs typeface="Segoe UI" panose="020B0502040204020203" pitchFamily="34" charset="0"/>
              </a:rPr>
              <a:t> </a:t>
            </a:r>
            <a:r>
              <a:rPr lang="de-DE" sz="2800" dirty="0" err="1" smtClean="0">
                <a:solidFill>
                  <a:schemeClr val="bg1"/>
                </a:solidFill>
                <a:latin typeface="Segoe UI" panose="020B0502040204020203" pitchFamily="34" charset="0"/>
                <a:cs typeface="Segoe UI" panose="020B0502040204020203" pitchFamily="34" charset="0"/>
              </a:rPr>
              <a:t>policy</a:t>
            </a:r>
            <a:endParaRPr lang="de-DE" sz="2800" dirty="0" smtClean="0">
              <a:solidFill>
                <a:schemeClr val="bg1"/>
              </a:solidFill>
              <a:latin typeface="Segoe UI" panose="020B0502040204020203" pitchFamily="34" charset="0"/>
              <a:cs typeface="Segoe UI" panose="020B0502040204020203" pitchFamily="34" charset="0"/>
            </a:endParaRPr>
          </a:p>
          <a:p>
            <a:pPr>
              <a:spcAft>
                <a:spcPts val="300"/>
              </a:spcAft>
            </a:pPr>
            <a:r>
              <a:rPr lang="de-DE" sz="2800" dirty="0" smtClean="0">
                <a:solidFill>
                  <a:schemeClr val="bg1"/>
                </a:solidFill>
                <a:latin typeface="Segoe UI" panose="020B0502040204020203" pitchFamily="34" charset="0"/>
                <a:cs typeface="Segoe UI" panose="020B0502040204020203" pitchFamily="34" charset="0"/>
              </a:rPr>
              <a:t>User </a:t>
            </a:r>
            <a:r>
              <a:rPr lang="de-DE" sz="2800" dirty="0" err="1" smtClean="0">
                <a:solidFill>
                  <a:schemeClr val="bg1"/>
                </a:solidFill>
                <a:latin typeface="Segoe UI" panose="020B0502040204020203" pitchFamily="34" charset="0"/>
                <a:cs typeface="Segoe UI" panose="020B0502040204020203" pitchFamily="34" charset="0"/>
              </a:rPr>
              <a:t>instruction</a:t>
            </a:r>
            <a:endParaRPr lang="de-DE" sz="2800" dirty="0" smtClean="0">
              <a:solidFill>
                <a:schemeClr val="bg1"/>
              </a:solidFill>
              <a:latin typeface="Segoe UI" panose="020B0502040204020203" pitchFamily="34" charset="0"/>
              <a:cs typeface="Segoe UI" panose="020B0502040204020203" pitchFamily="34" charset="0"/>
            </a:endParaRPr>
          </a:p>
          <a:p>
            <a:pPr>
              <a:spcAft>
                <a:spcPts val="300"/>
              </a:spcAft>
            </a:pPr>
            <a:r>
              <a:rPr lang="en-US" sz="2800" dirty="0" smtClean="0">
                <a:solidFill>
                  <a:schemeClr val="bg1"/>
                </a:solidFill>
                <a:latin typeface="Segoe UI" panose="020B0502040204020203" pitchFamily="34" charset="0"/>
                <a:cs typeface="Segoe UI" panose="020B0502040204020203" pitchFamily="34" charset="0"/>
              </a:rPr>
              <a:t>Related library programs</a:t>
            </a:r>
          </a:p>
        </p:txBody>
      </p:sp>
      <p:sp>
        <p:nvSpPr>
          <p:cNvPr id="3" name="Textfeld 2"/>
          <p:cNvSpPr txBox="1"/>
          <p:nvPr/>
        </p:nvSpPr>
        <p:spPr>
          <a:xfrm>
            <a:off x="4932040" y="2174380"/>
            <a:ext cx="4392488" cy="2870016"/>
          </a:xfrm>
          <a:prstGeom prst="rect">
            <a:avLst/>
          </a:prstGeom>
          <a:noFill/>
        </p:spPr>
        <p:txBody>
          <a:bodyPr wrap="square" rtlCol="0">
            <a:spAutoFit/>
          </a:bodyPr>
          <a:lstStyle/>
          <a:p>
            <a:pPr>
              <a:spcAft>
                <a:spcPts val="300"/>
              </a:spcAft>
            </a:pPr>
            <a:r>
              <a:rPr lang="en-US" sz="2800" dirty="0" smtClean="0">
                <a:solidFill>
                  <a:schemeClr val="bg1"/>
                </a:solidFill>
                <a:latin typeface="Segoe UI" panose="020B0502040204020203" pitchFamily="34" charset="0"/>
                <a:cs typeface="Segoe UI" panose="020B0502040204020203" pitchFamily="34" charset="0"/>
              </a:rPr>
              <a:t>Marketing</a:t>
            </a:r>
          </a:p>
          <a:p>
            <a:pPr>
              <a:spcAft>
                <a:spcPts val="300"/>
              </a:spcAft>
            </a:pPr>
            <a:r>
              <a:rPr lang="de-DE" sz="2800" dirty="0" err="1" smtClean="0">
                <a:solidFill>
                  <a:schemeClr val="bg1"/>
                </a:solidFill>
                <a:latin typeface="Segoe UI" panose="020B0502040204020203" pitchFamily="34" charset="0"/>
                <a:cs typeface="Segoe UI" panose="020B0502040204020203" pitchFamily="34" charset="0"/>
              </a:rPr>
              <a:t>Gathering</a:t>
            </a:r>
            <a:r>
              <a:rPr lang="de-DE" sz="2800" dirty="0" smtClean="0">
                <a:solidFill>
                  <a:schemeClr val="bg1"/>
                </a:solidFill>
                <a:latin typeface="Segoe UI" panose="020B0502040204020203" pitchFamily="34" charset="0"/>
                <a:cs typeface="Segoe UI" panose="020B0502040204020203" pitchFamily="34" charset="0"/>
              </a:rPr>
              <a:t> </a:t>
            </a:r>
            <a:r>
              <a:rPr lang="de-DE" sz="2800" dirty="0" err="1" smtClean="0">
                <a:solidFill>
                  <a:schemeClr val="bg1"/>
                </a:solidFill>
                <a:latin typeface="Segoe UI" panose="020B0502040204020203" pitchFamily="34" charset="0"/>
                <a:cs typeface="Segoe UI" panose="020B0502040204020203" pitchFamily="34" charset="0"/>
              </a:rPr>
              <a:t>usage</a:t>
            </a:r>
            <a:r>
              <a:rPr lang="de-DE" sz="2800" dirty="0" smtClean="0">
                <a:solidFill>
                  <a:schemeClr val="bg1"/>
                </a:solidFill>
                <a:latin typeface="Segoe UI" panose="020B0502040204020203" pitchFamily="34" charset="0"/>
                <a:cs typeface="Segoe UI" panose="020B0502040204020203" pitchFamily="34" charset="0"/>
              </a:rPr>
              <a:t> </a:t>
            </a:r>
            <a:r>
              <a:rPr lang="de-DE" sz="2800" dirty="0" err="1" smtClean="0">
                <a:solidFill>
                  <a:schemeClr val="bg1"/>
                </a:solidFill>
                <a:latin typeface="Segoe UI" panose="020B0502040204020203" pitchFamily="34" charset="0"/>
                <a:cs typeface="Segoe UI" panose="020B0502040204020203" pitchFamily="34" charset="0"/>
              </a:rPr>
              <a:t>statistics</a:t>
            </a:r>
            <a:endParaRPr lang="de-DE" sz="2800" dirty="0" smtClean="0">
              <a:solidFill>
                <a:schemeClr val="bg1"/>
              </a:solidFill>
              <a:latin typeface="Segoe UI" panose="020B0502040204020203" pitchFamily="34" charset="0"/>
              <a:cs typeface="Segoe UI" panose="020B0502040204020203" pitchFamily="34" charset="0"/>
            </a:endParaRPr>
          </a:p>
          <a:p>
            <a:pPr>
              <a:spcAft>
                <a:spcPts val="300"/>
              </a:spcAft>
            </a:pPr>
            <a:r>
              <a:rPr lang="de-DE" sz="2800" dirty="0" err="1" smtClean="0">
                <a:solidFill>
                  <a:schemeClr val="bg1"/>
                </a:solidFill>
                <a:latin typeface="Segoe UI" panose="020B0502040204020203" pitchFamily="34" charset="0"/>
                <a:cs typeface="Segoe UI" panose="020B0502040204020203" pitchFamily="34" charset="0"/>
              </a:rPr>
              <a:t>Gathering</a:t>
            </a:r>
            <a:r>
              <a:rPr lang="de-DE" sz="2800" dirty="0" smtClean="0">
                <a:solidFill>
                  <a:schemeClr val="bg1"/>
                </a:solidFill>
                <a:latin typeface="Segoe UI" panose="020B0502040204020203" pitchFamily="34" charset="0"/>
                <a:cs typeface="Segoe UI" panose="020B0502040204020203" pitchFamily="34" charset="0"/>
              </a:rPr>
              <a:t> </a:t>
            </a:r>
            <a:r>
              <a:rPr lang="de-DE" sz="2800" dirty="0" err="1" smtClean="0">
                <a:solidFill>
                  <a:schemeClr val="bg1"/>
                </a:solidFill>
                <a:latin typeface="Segoe UI" panose="020B0502040204020203" pitchFamily="34" charset="0"/>
                <a:cs typeface="Segoe UI" panose="020B0502040204020203" pitchFamily="34" charset="0"/>
              </a:rPr>
              <a:t>user</a:t>
            </a:r>
            <a:r>
              <a:rPr lang="de-DE" sz="2800" dirty="0" smtClean="0">
                <a:solidFill>
                  <a:schemeClr val="bg1"/>
                </a:solidFill>
                <a:latin typeface="Segoe UI" panose="020B0502040204020203" pitchFamily="34" charset="0"/>
                <a:cs typeface="Segoe UI" panose="020B0502040204020203" pitchFamily="34" charset="0"/>
              </a:rPr>
              <a:t> </a:t>
            </a:r>
            <a:r>
              <a:rPr lang="de-DE" sz="2800" dirty="0" err="1" smtClean="0">
                <a:solidFill>
                  <a:schemeClr val="bg1"/>
                </a:solidFill>
                <a:latin typeface="Segoe UI" panose="020B0502040204020203" pitchFamily="34" charset="0"/>
                <a:cs typeface="Segoe UI" panose="020B0502040204020203" pitchFamily="34" charset="0"/>
              </a:rPr>
              <a:t>feedback</a:t>
            </a:r>
            <a:endParaRPr lang="de-DE" sz="2800" dirty="0" smtClean="0">
              <a:solidFill>
                <a:schemeClr val="bg1"/>
              </a:solidFill>
              <a:latin typeface="Segoe UI" panose="020B0502040204020203" pitchFamily="34" charset="0"/>
              <a:cs typeface="Segoe UI" panose="020B0502040204020203" pitchFamily="34" charset="0"/>
            </a:endParaRPr>
          </a:p>
          <a:p>
            <a:pPr>
              <a:spcAft>
                <a:spcPts val="300"/>
              </a:spcAft>
            </a:pPr>
            <a:r>
              <a:rPr lang="en-US" sz="2800" dirty="0" smtClean="0">
                <a:solidFill>
                  <a:schemeClr val="bg1"/>
                </a:solidFill>
                <a:latin typeface="Segoe UI" panose="020B0502040204020203" pitchFamily="34" charset="0"/>
                <a:cs typeface="Segoe UI" panose="020B0502040204020203" pitchFamily="34" charset="0"/>
              </a:rPr>
              <a:t>Maintenance</a:t>
            </a:r>
          </a:p>
          <a:p>
            <a:pPr>
              <a:spcAft>
                <a:spcPts val="300"/>
              </a:spcAft>
            </a:pPr>
            <a:r>
              <a:rPr lang="de-DE" sz="2800" dirty="0" err="1" smtClean="0">
                <a:solidFill>
                  <a:schemeClr val="bg1"/>
                </a:solidFill>
                <a:latin typeface="Segoe UI" panose="020B0502040204020203" pitchFamily="34" charset="0"/>
                <a:cs typeface="Segoe UI" panose="020B0502040204020203" pitchFamily="34" charset="0"/>
              </a:rPr>
              <a:t>Securing</a:t>
            </a:r>
            <a:r>
              <a:rPr lang="de-DE" sz="2800" dirty="0" smtClean="0">
                <a:solidFill>
                  <a:schemeClr val="bg1"/>
                </a:solidFill>
                <a:latin typeface="Segoe UI" panose="020B0502040204020203" pitchFamily="34" charset="0"/>
                <a:cs typeface="Segoe UI" panose="020B0502040204020203" pitchFamily="34" charset="0"/>
              </a:rPr>
              <a:t> </a:t>
            </a:r>
            <a:r>
              <a:rPr lang="de-DE" sz="2800" dirty="0" err="1" smtClean="0">
                <a:solidFill>
                  <a:schemeClr val="bg1"/>
                </a:solidFill>
                <a:latin typeface="Segoe UI" panose="020B0502040204020203" pitchFamily="34" charset="0"/>
                <a:cs typeface="Segoe UI" panose="020B0502040204020203" pitchFamily="34" charset="0"/>
              </a:rPr>
              <a:t>equipment</a:t>
            </a:r>
            <a:endParaRPr lang="de-DE" sz="2800" dirty="0" smtClean="0">
              <a:solidFill>
                <a:schemeClr val="bg1"/>
              </a:solidFill>
              <a:latin typeface="Segoe UI" panose="020B0502040204020203" pitchFamily="34" charset="0"/>
              <a:cs typeface="Segoe UI" panose="020B0502040204020203" pitchFamily="34" charset="0"/>
            </a:endParaRPr>
          </a:p>
          <a:p>
            <a:pPr>
              <a:spcAft>
                <a:spcPts val="300"/>
              </a:spcAft>
            </a:pPr>
            <a:r>
              <a:rPr lang="de-DE" sz="2800" dirty="0" err="1" smtClean="0">
                <a:solidFill>
                  <a:schemeClr val="bg1"/>
                </a:solidFill>
                <a:latin typeface="Segoe UI" panose="020B0502040204020203" pitchFamily="34" charset="0"/>
                <a:cs typeface="Segoe UI" panose="020B0502040204020203" pitchFamily="34" charset="0"/>
              </a:rPr>
              <a:t>Reflection</a:t>
            </a:r>
            <a:endParaRPr lang="en-US" sz="2800" dirty="0" smtClean="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19456445"/>
      </p:ext>
    </p:extLst>
  </p:cSld>
  <p:clrMapOvr>
    <a:masterClrMapping/>
  </p:clrMapOvr>
  <mc:AlternateContent xmlns:mc="http://schemas.openxmlformats.org/markup-compatibility/2006" xmlns:p14="http://schemas.microsoft.com/office/powerpoint/2010/main">
    <mc:Choice Requires="p14">
      <p:transition spd="slow" p14:dur="2000" advTm="44300"/>
    </mc:Choice>
    <mc:Fallback xmlns="">
      <p:transition spd="slow" advTm="443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1"/>
          <p:cNvSpPr txBox="1"/>
          <p:nvPr/>
        </p:nvSpPr>
        <p:spPr>
          <a:xfrm>
            <a:off x="323528" y="404664"/>
            <a:ext cx="4824536" cy="707886"/>
          </a:xfrm>
          <a:prstGeom prst="rect">
            <a:avLst/>
          </a:prstGeom>
          <a:noFill/>
        </p:spPr>
        <p:txBody>
          <a:bodyPr wrap="square" rtlCol="0">
            <a:spAutoFit/>
          </a:bodyPr>
          <a:lstStyle/>
          <a:p>
            <a:r>
              <a:rPr lang="en-US" sz="4000" dirty="0" smtClean="0">
                <a:solidFill>
                  <a:schemeClr val="bg1"/>
                </a:solidFill>
                <a:latin typeface="Segoe UI" panose="020B0502040204020203" pitchFamily="34" charset="0"/>
                <a:cs typeface="Segoe UI" panose="020B0502040204020203" pitchFamily="34" charset="0"/>
              </a:rPr>
              <a:t>Name</a:t>
            </a:r>
            <a:endParaRPr lang="de-DE" sz="4000" dirty="0">
              <a:solidFill>
                <a:schemeClr val="bg1"/>
              </a:solidFill>
              <a:latin typeface="Segoe UI" panose="020B0502040204020203" pitchFamily="34" charset="0"/>
              <a:cs typeface="Segoe UI" panose="020B0502040204020203" pitchFamily="34" charset="0"/>
            </a:endParaRPr>
          </a:p>
        </p:txBody>
      </p:sp>
      <p:sp>
        <p:nvSpPr>
          <p:cNvPr id="6" name="Textfeld 2"/>
          <p:cNvSpPr txBox="1"/>
          <p:nvPr/>
        </p:nvSpPr>
        <p:spPr>
          <a:xfrm>
            <a:off x="755576" y="1340768"/>
            <a:ext cx="7560840" cy="1685077"/>
          </a:xfrm>
          <a:prstGeom prst="rect">
            <a:avLst/>
          </a:prstGeom>
          <a:noFill/>
        </p:spPr>
        <p:txBody>
          <a:bodyPr wrap="square" rtlCol="0">
            <a:spAutoFit/>
          </a:bodyPr>
          <a:lstStyle>
            <a:defPPr>
              <a:defRPr lang="de-DE"/>
            </a:defPPr>
            <a:lvl1pPr>
              <a:spcAft>
                <a:spcPts val="300"/>
              </a:spcAft>
              <a:defRPr sz="2800">
                <a:solidFill>
                  <a:schemeClr val="bg1"/>
                </a:solidFill>
                <a:latin typeface="Segoe UI" panose="020B0502040204020203" pitchFamily="34" charset="0"/>
                <a:cs typeface="Segoe UI" panose="020B0502040204020203" pitchFamily="34" charset="0"/>
              </a:defRPr>
            </a:lvl1pPr>
          </a:lstStyle>
          <a:p>
            <a:pPr algn="ctr"/>
            <a:r>
              <a:rPr lang="de-DE" sz="2400" dirty="0"/>
              <a:t>Library Sound </a:t>
            </a:r>
            <a:r>
              <a:rPr lang="de-DE" sz="2400" dirty="0" smtClean="0"/>
              <a:t>Lab | Information </a:t>
            </a:r>
            <a:r>
              <a:rPr lang="de-DE" sz="2400" dirty="0" err="1" smtClean="0"/>
              <a:t>Commons</a:t>
            </a:r>
            <a:endParaRPr lang="de-DE" sz="2400" dirty="0"/>
          </a:p>
          <a:p>
            <a:pPr algn="ctr"/>
            <a:r>
              <a:rPr lang="nn-NO" sz="2400" dirty="0" smtClean="0"/>
              <a:t>Digital </a:t>
            </a:r>
            <a:r>
              <a:rPr lang="nn-NO" sz="2400" dirty="0"/>
              <a:t>Arts and Media </a:t>
            </a:r>
            <a:r>
              <a:rPr lang="nn-NO" sz="2400" dirty="0" smtClean="0"/>
              <a:t>Studio | Studios | </a:t>
            </a:r>
            <a:r>
              <a:rPr lang="de-DE" sz="2400" dirty="0"/>
              <a:t>Sound Studio</a:t>
            </a:r>
          </a:p>
          <a:p>
            <a:pPr algn="ctr"/>
            <a:r>
              <a:rPr lang="de-DE" sz="2400" dirty="0" smtClean="0"/>
              <a:t>Digital </a:t>
            </a:r>
            <a:r>
              <a:rPr lang="de-DE" sz="2400" dirty="0"/>
              <a:t>Innovation </a:t>
            </a:r>
            <a:r>
              <a:rPr lang="de-DE" sz="2400" dirty="0" smtClean="0"/>
              <a:t>Hub | </a:t>
            </a:r>
            <a:r>
              <a:rPr lang="de-DE" sz="2400" dirty="0" err="1" smtClean="0"/>
              <a:t>Makerspace</a:t>
            </a:r>
            <a:r>
              <a:rPr lang="de-DE" sz="2400" dirty="0" smtClean="0"/>
              <a:t> </a:t>
            </a:r>
            <a:r>
              <a:rPr lang="de-DE" sz="2400" dirty="0"/>
              <a:t>- Sound Studio</a:t>
            </a:r>
          </a:p>
          <a:p>
            <a:pPr algn="ctr"/>
            <a:r>
              <a:rPr lang="de-DE" sz="2400" dirty="0"/>
              <a:t>Digital </a:t>
            </a:r>
            <a:r>
              <a:rPr lang="de-DE" sz="2400" dirty="0" err="1"/>
              <a:t>Creativity</a:t>
            </a:r>
            <a:r>
              <a:rPr lang="de-DE" sz="2400" dirty="0"/>
              <a:t> </a:t>
            </a:r>
            <a:r>
              <a:rPr lang="de-DE" sz="2400" dirty="0" smtClean="0"/>
              <a:t>Center | Creative Experience</a:t>
            </a:r>
            <a:endParaRPr lang="de-DE" sz="2400" dirty="0"/>
          </a:p>
        </p:txBody>
      </p:sp>
      <p:sp>
        <p:nvSpPr>
          <p:cNvPr id="7" name="Textfeld 3"/>
          <p:cNvSpPr txBox="1"/>
          <p:nvPr/>
        </p:nvSpPr>
        <p:spPr>
          <a:xfrm>
            <a:off x="755576" y="4509119"/>
            <a:ext cx="7560840" cy="1685077"/>
          </a:xfrm>
          <a:prstGeom prst="rect">
            <a:avLst/>
          </a:prstGeom>
          <a:noFill/>
        </p:spPr>
        <p:txBody>
          <a:bodyPr wrap="square" rtlCol="0">
            <a:spAutoFit/>
          </a:bodyPr>
          <a:lstStyle>
            <a:defPPr>
              <a:defRPr lang="de-DE"/>
            </a:defPPr>
            <a:lvl1pPr>
              <a:spcAft>
                <a:spcPts val="300"/>
              </a:spcAft>
              <a:defRPr sz="2800">
                <a:solidFill>
                  <a:schemeClr val="bg1"/>
                </a:solidFill>
                <a:latin typeface="Segoe UI" panose="020B0502040204020203" pitchFamily="34" charset="0"/>
                <a:cs typeface="Segoe UI" panose="020B0502040204020203" pitchFamily="34" charset="0"/>
              </a:defRPr>
            </a:lvl1pPr>
          </a:lstStyle>
          <a:p>
            <a:pPr algn="ctr"/>
            <a:r>
              <a:rPr lang="en-US" sz="2400" dirty="0" smtClean="0"/>
              <a:t>dedicated space within library premises</a:t>
            </a:r>
          </a:p>
          <a:p>
            <a:pPr algn="ctr"/>
            <a:r>
              <a:rPr lang="en-US" sz="2400" dirty="0" smtClean="0"/>
              <a:t>free </a:t>
            </a:r>
            <a:r>
              <a:rPr lang="en-US" sz="2400" dirty="0"/>
              <a:t>access </a:t>
            </a:r>
            <a:r>
              <a:rPr lang="en-US" sz="2400" dirty="0" smtClean="0"/>
              <a:t>to instruments and recording equipment</a:t>
            </a:r>
          </a:p>
          <a:p>
            <a:pPr algn="ctr"/>
            <a:r>
              <a:rPr lang="en-US" sz="2400" dirty="0" smtClean="0"/>
              <a:t>encourage content creation and learning new skills</a:t>
            </a:r>
          </a:p>
          <a:p>
            <a:pPr algn="ctr"/>
            <a:r>
              <a:rPr lang="en-US" sz="2400" dirty="0"/>
              <a:t>no particular target group</a:t>
            </a:r>
            <a:endParaRPr lang="en-US" sz="2400" dirty="0" smtClean="0"/>
          </a:p>
        </p:txBody>
      </p:sp>
      <p:sp>
        <p:nvSpPr>
          <p:cNvPr id="9" name="Textfeld 5"/>
          <p:cNvSpPr txBox="1"/>
          <p:nvPr/>
        </p:nvSpPr>
        <p:spPr>
          <a:xfrm>
            <a:off x="323528" y="3429000"/>
            <a:ext cx="2532175" cy="707886"/>
          </a:xfrm>
          <a:prstGeom prst="rect">
            <a:avLst/>
          </a:prstGeom>
          <a:noFill/>
        </p:spPr>
        <p:txBody>
          <a:bodyPr wrap="square" rtlCol="0">
            <a:spAutoFit/>
          </a:bodyPr>
          <a:lstStyle/>
          <a:p>
            <a:r>
              <a:rPr lang="en-US" sz="4000" dirty="0" smtClean="0">
                <a:solidFill>
                  <a:schemeClr val="bg1"/>
                </a:solidFill>
                <a:latin typeface="Segoe UI" panose="020B0502040204020203" pitchFamily="34" charset="0"/>
                <a:cs typeface="Segoe UI" panose="020B0502040204020203" pitchFamily="34" charset="0"/>
              </a:rPr>
              <a:t>Concept</a:t>
            </a:r>
            <a:endParaRPr lang="de-DE" sz="40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25391241"/>
      </p:ext>
    </p:extLst>
  </p:cSld>
  <p:clrMapOvr>
    <a:masterClrMapping/>
  </p:clrMapOvr>
  <mc:AlternateContent xmlns:mc="http://schemas.openxmlformats.org/markup-compatibility/2006" xmlns:p14="http://schemas.microsoft.com/office/powerpoint/2010/main">
    <mc:Choice Requires="p14">
      <p:transition spd="slow" p14:dur="2000" advTm="83400"/>
    </mc:Choice>
    <mc:Fallback xmlns="">
      <p:transition spd="slow" advTm="834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0370"/>
            <a:ext cx="9144000" cy="6017260"/>
          </a:xfrm>
          <a:prstGeom prst="rect">
            <a:avLst/>
          </a:prstGeom>
        </p:spPr>
      </p:pic>
    </p:spTree>
    <p:extLst>
      <p:ext uri="{BB962C8B-B14F-4D97-AF65-F5344CB8AC3E}">
        <p14:creationId xmlns:p14="http://schemas.microsoft.com/office/powerpoint/2010/main" val="1679865041"/>
      </p:ext>
    </p:extLst>
  </p:cSld>
  <p:clrMapOvr>
    <a:masterClrMapping/>
  </p:clrMapOvr>
  <mc:AlternateContent xmlns:mc="http://schemas.openxmlformats.org/markup-compatibility/2006" xmlns:p14="http://schemas.microsoft.com/office/powerpoint/2010/main">
    <mc:Choice Requires="p14">
      <p:transition spd="slow" p14:dur="2000" advTm="24600"/>
    </mc:Choice>
    <mc:Fallback xmlns="">
      <p:transition spd="slow" advTm="246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3" y="363833"/>
            <a:ext cx="9176583" cy="6003828"/>
          </a:xfrm>
          <a:prstGeom prst="rect">
            <a:avLst/>
          </a:prstGeom>
        </p:spPr>
      </p:pic>
    </p:spTree>
    <p:extLst>
      <p:ext uri="{BB962C8B-B14F-4D97-AF65-F5344CB8AC3E}">
        <p14:creationId xmlns:p14="http://schemas.microsoft.com/office/powerpoint/2010/main" val="183289123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90</TotalTime>
  <Words>687</Words>
  <Application>Microsoft Office PowerPoint</Application>
  <PresentationFormat>On-screen Show (4:3)</PresentationFormat>
  <Paragraphs>106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Segoe UI</vt:lpstr>
      <vt:lpstr>Tahoma</vt: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 Wilke</dc:creator>
  <cp:lastModifiedBy>Sebastian Wilke</cp:lastModifiedBy>
  <cp:revision>90</cp:revision>
  <dcterms:created xsi:type="dcterms:W3CDTF">2019-06-27T16:21:33Z</dcterms:created>
  <dcterms:modified xsi:type="dcterms:W3CDTF">2019-08-18T07:03:47Z</dcterms:modified>
</cp:coreProperties>
</file>