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2" r:id="rId14"/>
    <p:sldId id="259" r:id="rId15"/>
    <p:sldId id="270" r:id="rId16"/>
    <p:sldId id="271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71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10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7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77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36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76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771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31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09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64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71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4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9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6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4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8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E02AC7-9A56-4487-86C9-EFDC0A24D11F}" type="datetimeFigureOut">
              <a:rPr lang="en-GB" smtClean="0"/>
              <a:t>09/07/2019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6819FE-D3CB-480B-975F-3EB019FDF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59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“But I’ve come here to study the piano”: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065" y="3876818"/>
            <a:ext cx="7298253" cy="1947333"/>
          </a:xfrm>
        </p:spPr>
        <p:txBody>
          <a:bodyPr>
            <a:normAutofit/>
          </a:bodyPr>
          <a:lstStyle/>
          <a:p>
            <a:r>
              <a:rPr lang="en-GB" b="1" dirty="0"/>
              <a:t>T</a:t>
            </a:r>
            <a:r>
              <a:rPr lang="en-GB" b="1" dirty="0" smtClean="0"/>
              <a:t>he </a:t>
            </a:r>
            <a:r>
              <a:rPr lang="en-GB" b="1" dirty="0"/>
              <a:t>challenges of Information Literacy in a conservatoire </a:t>
            </a:r>
            <a:r>
              <a:rPr lang="en-GB" b="1" dirty="0" smtClean="0"/>
              <a:t>environment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chemeClr val="tx1"/>
                </a:solidFill>
              </a:rPr>
              <a:t>Geoff Thomason – Royal Northern College of Music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33" y="4453873"/>
            <a:ext cx="3185160" cy="21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583" y="1225685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- </a:t>
            </a:r>
            <a:r>
              <a:rPr lang="en-GB" sz="2000" dirty="0"/>
              <a:t>Don’t be afraid to seek outside help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3583" y="2149813"/>
            <a:ext cx="7198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 </a:t>
            </a:r>
            <a:r>
              <a:rPr lang="en-GB" sz="2000" dirty="0"/>
              <a:t>Tailor your teaching to specific academic assignments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3583" y="3083668"/>
            <a:ext cx="5618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- </a:t>
            </a:r>
            <a:r>
              <a:rPr lang="en-GB" sz="2000" dirty="0"/>
              <a:t>Introduce performance into your teaching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3583" y="4221805"/>
            <a:ext cx="506901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000" dirty="0" smtClean="0"/>
              <a:t>Sell </a:t>
            </a:r>
            <a:r>
              <a:rPr lang="en-GB" sz="2000" dirty="0"/>
              <a:t>your institution’s unique </a:t>
            </a:r>
            <a:r>
              <a:rPr lang="en-GB" sz="2000" dirty="0" smtClean="0"/>
              <a:t>resources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9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0" y="262656"/>
            <a:ext cx="3864420" cy="5355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21" y="709240"/>
            <a:ext cx="3396081" cy="4526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74" y="326380"/>
            <a:ext cx="3523427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4" y="496110"/>
            <a:ext cx="3657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10" y="1468877"/>
            <a:ext cx="3566160" cy="2674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16" y="2319804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510" y="84630"/>
            <a:ext cx="4206240" cy="315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90" y="3451374"/>
            <a:ext cx="4297680" cy="3223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2" y="4342914"/>
            <a:ext cx="310896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949" y="1624519"/>
            <a:ext cx="7192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sz="2000" dirty="0" smtClean="0"/>
              <a:t>Build your unique resources into academic assignments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89498" y="2529191"/>
            <a:ext cx="6473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sz="2000" dirty="0" smtClean="0"/>
              <a:t>Talk to programming and marketing departments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89498" y="3503552"/>
            <a:ext cx="317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sz="2000" dirty="0" smtClean="0"/>
              <a:t>Put on exhibitions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89498" y="4523362"/>
            <a:ext cx="5204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sz="2000" dirty="0" smtClean="0"/>
              <a:t>Take advantage of special events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89498" y="5466945"/>
            <a:ext cx="4776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sz="2000" dirty="0" smtClean="0"/>
              <a:t>Perform your unique collections </a:t>
            </a:r>
            <a:endParaRPr lang="en-GB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6006" t="249" r="-16006" b="8028"/>
          <a:stretch/>
        </p:blipFill>
        <p:spPr>
          <a:xfrm rot="-5400000">
            <a:off x="7177151" y="1323609"/>
            <a:ext cx="5530676" cy="35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505" r="22127" b="-505"/>
          <a:stretch/>
        </p:blipFill>
        <p:spPr>
          <a:xfrm rot="5400000">
            <a:off x="3921869" y="1334817"/>
            <a:ext cx="4348259" cy="3857625"/>
          </a:xfrm>
          <a:prstGeom prst="rect">
            <a:avLst/>
          </a:prstGeom>
        </p:spPr>
      </p:pic>
      <p:pic>
        <p:nvPicPr>
          <p:cNvPr id="1032" name="Picture 8" descr="Image result for snakes and ladders public domai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80" y="70188"/>
            <a:ext cx="2693484" cy="6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snakes and ladders public domain imag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833" y="234000"/>
            <a:ext cx="2693484" cy="6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1" y="165374"/>
            <a:ext cx="4061723" cy="5414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24" y="1001952"/>
            <a:ext cx="4164552" cy="5551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1" y="894945"/>
            <a:ext cx="269016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n</a:t>
            </a:r>
          </a:p>
          <a:p>
            <a:r>
              <a:rPr lang="en-GB" sz="2400" dirty="0" smtClean="0"/>
              <a:t>     a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k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e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s       and        L</a:t>
            </a:r>
          </a:p>
          <a:p>
            <a:r>
              <a:rPr lang="en-GB" sz="2400" dirty="0"/>
              <a:t>	</a:t>
            </a:r>
            <a:r>
              <a:rPr lang="en-GB" sz="2400"/>
              <a:t> </a:t>
            </a:r>
            <a:r>
              <a:rPr lang="en-GB" sz="2400" smtClean="0"/>
              <a:t>               a</a:t>
            </a:r>
            <a:endParaRPr lang="en-GB" sz="24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                          d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                     d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                     e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                      r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                       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2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7" t="10869" r="2557" b="-886"/>
          <a:stretch/>
        </p:blipFill>
        <p:spPr>
          <a:xfrm>
            <a:off x="1140972" y="0"/>
            <a:ext cx="5706978" cy="6848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4034" y="1420238"/>
            <a:ext cx="4257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Simple YES / NO answers to </a:t>
            </a:r>
          </a:p>
          <a:p>
            <a:r>
              <a:rPr lang="en-GB" sz="2400" dirty="0" smtClean="0"/>
              <a:t>questions that prompt staff </a:t>
            </a:r>
          </a:p>
          <a:p>
            <a:r>
              <a:rPr lang="en-GB" sz="2400" dirty="0" smtClean="0"/>
              <a:t>to explain in more detail</a:t>
            </a:r>
          </a:p>
          <a:p>
            <a:r>
              <a:rPr lang="en-GB" sz="2400" dirty="0" smtClean="0"/>
              <a:t>if necessary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63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B4EF31-4089-4AC1-860F-61AC70D1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705421"/>
            <a:ext cx="4619625" cy="488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65D7FA4-BD0E-4435-8402-3C0ACE290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090" y="700874"/>
            <a:ext cx="3572254" cy="4890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557" y="6371617"/>
            <a:ext cx="620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Courtesy of Linda Moses-Allison, University of Cumbria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0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7433310" y="1420226"/>
            <a:ext cx="2468880" cy="16541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Look, no beard!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68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541" y="947351"/>
            <a:ext cx="621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- Training </a:t>
            </a:r>
            <a:r>
              <a:rPr lang="en-GB" sz="2000" dirty="0"/>
              <a:t>in information skills was initially optional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8541" y="1467705"/>
            <a:ext cx="6827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- Usually part of non-credit </a:t>
            </a:r>
            <a:r>
              <a:rPr lang="en-GB" sz="2000" dirty="0"/>
              <a:t>bearing Study Skills courses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8541" y="1988059"/>
            <a:ext cx="8281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 </a:t>
            </a:r>
            <a:r>
              <a:rPr lang="en-GB" sz="2000" dirty="0"/>
              <a:t>Library input always had to fit round what was already in place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2065" y="2508413"/>
            <a:ext cx="6040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- </a:t>
            </a:r>
            <a:r>
              <a:rPr lang="en-GB" sz="2000" dirty="0"/>
              <a:t>The format of the courses frequently changed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8541" y="3129844"/>
            <a:ext cx="781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 </a:t>
            </a:r>
            <a:r>
              <a:rPr lang="en-GB" sz="2000" dirty="0"/>
              <a:t>Courses only covered Years 1 and 2 of a four-year course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2065" y="3700143"/>
            <a:ext cx="889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- </a:t>
            </a:r>
            <a:r>
              <a:rPr lang="en-GB" sz="2000" dirty="0"/>
              <a:t>Lack of reinforcement by tutors of the importance of information skills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8541" y="4313871"/>
            <a:ext cx="7659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 </a:t>
            </a:r>
            <a:r>
              <a:rPr lang="en-GB" sz="2000" dirty="0"/>
              <a:t>C</a:t>
            </a:r>
            <a:r>
              <a:rPr lang="en-GB" sz="2000" dirty="0" smtClean="0"/>
              <a:t>ultural </a:t>
            </a:r>
            <a:r>
              <a:rPr lang="en-GB" sz="2000" dirty="0"/>
              <a:t>resistance to the relevance of new technology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8541" y="4992129"/>
            <a:ext cx="313098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- The </a:t>
            </a:r>
            <a:r>
              <a:rPr lang="en-GB" sz="2000" dirty="0"/>
              <a:t>Millennial paradox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8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147" y="1528382"/>
            <a:ext cx="1219757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Learning </a:t>
            </a:r>
            <a:r>
              <a:rPr lang="en-GB" b="1" dirty="0" smtClean="0"/>
              <a:t>outcomes</a:t>
            </a:r>
            <a:r>
              <a:rPr lang="en-GB" b="1" dirty="0"/>
              <a:t>			</a:t>
            </a:r>
            <a:r>
              <a:rPr lang="en-GB" b="1" dirty="0" smtClean="0"/>
              <a:t>	Responsibility</a:t>
            </a:r>
            <a:r>
              <a:rPr lang="en-GB" b="1" dirty="0"/>
              <a:t>		</a:t>
            </a:r>
            <a:r>
              <a:rPr lang="en-GB" b="1" dirty="0" smtClean="0"/>
              <a:t>Dissemination</a:t>
            </a:r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Year </a:t>
            </a:r>
            <a:r>
              <a:rPr lang="en-GB" b="1" dirty="0"/>
              <a:t>1</a:t>
            </a:r>
            <a:endParaRPr lang="en-GB" dirty="0"/>
          </a:p>
          <a:p>
            <a:r>
              <a:rPr lang="en-GB" dirty="0"/>
              <a:t>Using the online catalogue			Library			</a:t>
            </a:r>
            <a:r>
              <a:rPr lang="en-GB" dirty="0" smtClean="0"/>
              <a:t>Seminars </a:t>
            </a:r>
            <a:r>
              <a:rPr lang="en-GB" dirty="0"/>
              <a:t>/ online guide?</a:t>
            </a:r>
          </a:p>
          <a:p>
            <a:r>
              <a:rPr lang="en-GB" dirty="0"/>
              <a:t>Athens access					Library			</a:t>
            </a:r>
            <a:r>
              <a:rPr lang="en-GB" dirty="0" smtClean="0"/>
              <a:t>Seminars </a:t>
            </a:r>
            <a:r>
              <a:rPr lang="en-GB" dirty="0"/>
              <a:t>/ online guide?</a:t>
            </a:r>
          </a:p>
          <a:p>
            <a:r>
              <a:rPr lang="en-GB" dirty="0"/>
              <a:t>Bibliographic terminology			Tutors / Library		</a:t>
            </a:r>
            <a:r>
              <a:rPr lang="en-GB" dirty="0" smtClean="0"/>
              <a:t>Lectures </a:t>
            </a:r>
            <a:r>
              <a:rPr lang="en-GB" dirty="0"/>
              <a:t>/ Moodle</a:t>
            </a:r>
          </a:p>
          <a:p>
            <a:r>
              <a:rPr lang="en-GB" dirty="0"/>
              <a:t>Referencing					</a:t>
            </a:r>
            <a:r>
              <a:rPr lang="en-GB" dirty="0" smtClean="0"/>
              <a:t>Tutors </a:t>
            </a:r>
            <a:r>
              <a:rPr lang="en-GB" dirty="0"/>
              <a:t>			</a:t>
            </a:r>
            <a:r>
              <a:rPr lang="en-GB" dirty="0" smtClean="0"/>
              <a:t>Lectures </a:t>
            </a:r>
            <a:r>
              <a:rPr lang="en-GB" dirty="0"/>
              <a:t>/ seminars / Moodle</a:t>
            </a:r>
          </a:p>
          <a:p>
            <a:r>
              <a:rPr lang="en-GB" dirty="0"/>
              <a:t>Compiling a bibliography			</a:t>
            </a:r>
            <a:r>
              <a:rPr lang="en-GB" dirty="0" smtClean="0"/>
              <a:t>Tutors </a:t>
            </a:r>
            <a:r>
              <a:rPr lang="en-GB" dirty="0"/>
              <a:t>/ Library		</a:t>
            </a:r>
            <a:r>
              <a:rPr lang="en-GB" dirty="0" smtClean="0"/>
              <a:t>Lectures </a:t>
            </a:r>
            <a:r>
              <a:rPr lang="en-GB" dirty="0"/>
              <a:t>/ seminars</a:t>
            </a:r>
          </a:p>
          <a:p>
            <a:r>
              <a:rPr lang="en-GB" dirty="0"/>
              <a:t>Using reading lists				</a:t>
            </a:r>
            <a:r>
              <a:rPr lang="en-GB" dirty="0" smtClean="0"/>
              <a:t>Tutors</a:t>
            </a:r>
            <a:r>
              <a:rPr lang="en-GB" dirty="0"/>
              <a:t>			</a:t>
            </a:r>
            <a:r>
              <a:rPr lang="en-GB" dirty="0" smtClean="0"/>
              <a:t>Lectures</a:t>
            </a:r>
            <a:endParaRPr lang="en-GB" dirty="0"/>
          </a:p>
          <a:p>
            <a:r>
              <a:rPr lang="en-GB" dirty="0"/>
              <a:t>Online resources :</a:t>
            </a:r>
          </a:p>
          <a:p>
            <a:r>
              <a:rPr lang="en-GB" dirty="0"/>
              <a:t>Oxford – JSTOR – Discovery			Library			</a:t>
            </a:r>
            <a:r>
              <a:rPr lang="en-GB" dirty="0" smtClean="0"/>
              <a:t>Seminars</a:t>
            </a:r>
            <a:endParaRPr lang="en-GB" dirty="0"/>
          </a:p>
          <a:p>
            <a:r>
              <a:rPr lang="en-GB" dirty="0"/>
              <a:t>Essay writing skills				</a:t>
            </a:r>
            <a:r>
              <a:rPr lang="en-GB" dirty="0" smtClean="0"/>
              <a:t>Tutors</a:t>
            </a:r>
            <a:r>
              <a:rPr lang="en-GB" dirty="0"/>
              <a:t>			</a:t>
            </a:r>
            <a:r>
              <a:rPr lang="en-GB" dirty="0" smtClean="0"/>
              <a:t>Seminars </a:t>
            </a:r>
            <a:r>
              <a:rPr lang="en-GB" dirty="0"/>
              <a:t>/ tutorials / Moodle</a:t>
            </a:r>
          </a:p>
          <a:p>
            <a:r>
              <a:rPr lang="en-GB" dirty="0"/>
              <a:t>Critical reading					Tutors			</a:t>
            </a:r>
            <a:r>
              <a:rPr lang="en-GB" dirty="0" smtClean="0"/>
              <a:t>Lectures </a:t>
            </a:r>
            <a:r>
              <a:rPr lang="en-GB" dirty="0"/>
              <a:t>/ tutorials</a:t>
            </a:r>
          </a:p>
          <a:p>
            <a:r>
              <a:rPr lang="en-GB" dirty="0"/>
              <a:t>Copyright					</a:t>
            </a:r>
            <a:r>
              <a:rPr lang="en-GB" dirty="0" smtClean="0"/>
              <a:t>Library</a:t>
            </a:r>
            <a:r>
              <a:rPr lang="en-GB" dirty="0"/>
              <a:t>			</a:t>
            </a:r>
            <a:r>
              <a:rPr lang="en-GB" dirty="0" smtClean="0"/>
              <a:t>Lecture </a:t>
            </a:r>
            <a:r>
              <a:rPr lang="en-GB" dirty="0"/>
              <a:t>/ Moodle / online guide?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9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293342"/>
            <a:ext cx="12319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Learning outcomes 				Responsibility		Dissemination</a:t>
            </a:r>
          </a:p>
          <a:p>
            <a:endParaRPr lang="en-GB" b="1" dirty="0" smtClean="0"/>
          </a:p>
          <a:p>
            <a:r>
              <a:rPr lang="en-GB" b="1" dirty="0" smtClean="0"/>
              <a:t>Year </a:t>
            </a:r>
            <a:r>
              <a:rPr lang="en-GB" b="1" dirty="0"/>
              <a:t>2</a:t>
            </a:r>
            <a:endParaRPr lang="en-GB" dirty="0"/>
          </a:p>
          <a:p>
            <a:r>
              <a:rPr lang="en-GB" dirty="0"/>
              <a:t>Online resources:</a:t>
            </a:r>
          </a:p>
          <a:p>
            <a:r>
              <a:rPr lang="en-GB" dirty="0"/>
              <a:t>Music Index – Gramophone –</a:t>
            </a:r>
          </a:p>
          <a:p>
            <a:r>
              <a:rPr lang="en-GB" dirty="0"/>
              <a:t>AV resources - 					Library			</a:t>
            </a:r>
            <a:r>
              <a:rPr lang="en-GB" dirty="0" smtClean="0"/>
              <a:t>Seminars </a:t>
            </a:r>
            <a:r>
              <a:rPr lang="en-GB" dirty="0"/>
              <a:t>/ online guide?</a:t>
            </a:r>
          </a:p>
          <a:p>
            <a:r>
              <a:rPr lang="en-GB" dirty="0"/>
              <a:t>Print resources:</a:t>
            </a:r>
          </a:p>
          <a:p>
            <a:r>
              <a:rPr lang="en-GB" dirty="0"/>
              <a:t>Thematic catalogues – Subject bibliographies – </a:t>
            </a:r>
          </a:p>
          <a:p>
            <a:r>
              <a:rPr lang="en-GB" dirty="0"/>
              <a:t>Facsimiles					</a:t>
            </a:r>
            <a:r>
              <a:rPr lang="en-GB" dirty="0" smtClean="0"/>
              <a:t>Library</a:t>
            </a:r>
            <a:r>
              <a:rPr lang="en-GB" dirty="0"/>
              <a:t>			</a:t>
            </a:r>
            <a:r>
              <a:rPr lang="en-GB" dirty="0" smtClean="0"/>
              <a:t>Seminars</a:t>
            </a:r>
            <a:endParaRPr lang="en-GB" dirty="0"/>
          </a:p>
          <a:p>
            <a:r>
              <a:rPr lang="en-GB" dirty="0"/>
              <a:t>Qualitative assessment of resources - 							</a:t>
            </a:r>
          </a:p>
          <a:p>
            <a:r>
              <a:rPr lang="en-GB" dirty="0"/>
              <a:t>Comparative editions			</a:t>
            </a:r>
            <a:r>
              <a:rPr lang="en-GB" dirty="0" smtClean="0"/>
              <a:t>	Tutors </a:t>
            </a:r>
            <a:r>
              <a:rPr lang="en-GB" dirty="0"/>
              <a:t>/ Library		</a:t>
            </a:r>
            <a:r>
              <a:rPr lang="en-GB" dirty="0" smtClean="0"/>
              <a:t>Seminars</a:t>
            </a:r>
            <a:endParaRPr lang="en-GB" dirty="0"/>
          </a:p>
          <a:p>
            <a:r>
              <a:rPr lang="en-GB" dirty="0"/>
              <a:t>Critical listening					Tutors			</a:t>
            </a:r>
            <a:r>
              <a:rPr lang="en-GB" dirty="0" smtClean="0"/>
              <a:t>Lectures </a:t>
            </a:r>
            <a:r>
              <a:rPr lang="en-GB" dirty="0"/>
              <a:t>/ seminars / Moodle</a:t>
            </a:r>
          </a:p>
        </p:txBody>
      </p:sp>
    </p:spTree>
    <p:extLst>
      <p:ext uri="{BB962C8B-B14F-4D97-AF65-F5344CB8AC3E}">
        <p14:creationId xmlns:p14="http://schemas.microsoft.com/office/powerpoint/2010/main" val="17242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78011"/>
            <a:ext cx="1129027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Learning outcomes			Responsibility		Dissemination</a:t>
            </a:r>
          </a:p>
          <a:p>
            <a:endParaRPr lang="en-GB" b="1" dirty="0" smtClean="0"/>
          </a:p>
          <a:p>
            <a:r>
              <a:rPr lang="en-GB" b="1" dirty="0" smtClean="0"/>
              <a:t>Year </a:t>
            </a:r>
            <a:r>
              <a:rPr lang="en-GB" b="1" dirty="0"/>
              <a:t>3</a:t>
            </a:r>
            <a:endParaRPr lang="en-GB" dirty="0"/>
          </a:p>
          <a:p>
            <a:r>
              <a:rPr lang="en-GB" dirty="0"/>
              <a:t>Online resources:</a:t>
            </a:r>
          </a:p>
          <a:p>
            <a:r>
              <a:rPr lang="en-GB" dirty="0"/>
              <a:t>RILM – RISM – </a:t>
            </a:r>
          </a:p>
          <a:p>
            <a:r>
              <a:rPr lang="en-GB" dirty="0"/>
              <a:t>Dissertation abstracts			</a:t>
            </a:r>
            <a:r>
              <a:rPr lang="en-GB" dirty="0" smtClean="0"/>
              <a:t>Library</a:t>
            </a:r>
            <a:r>
              <a:rPr lang="en-GB" dirty="0"/>
              <a:t>			</a:t>
            </a:r>
            <a:r>
              <a:rPr lang="en-GB" dirty="0" smtClean="0"/>
              <a:t>Seminars </a:t>
            </a:r>
            <a:r>
              <a:rPr lang="en-GB" dirty="0"/>
              <a:t>/ online guide?</a:t>
            </a:r>
          </a:p>
          <a:p>
            <a:r>
              <a:rPr lang="en-GB" dirty="0"/>
              <a:t>Print resources:</a:t>
            </a:r>
          </a:p>
          <a:p>
            <a:r>
              <a:rPr lang="en-GB" dirty="0" err="1"/>
              <a:t>Gesamtausgaben</a:t>
            </a:r>
            <a:r>
              <a:rPr lang="en-GB" dirty="0"/>
              <a:t> – </a:t>
            </a:r>
            <a:r>
              <a:rPr lang="en-GB" dirty="0" err="1"/>
              <a:t>Denkmäler</a:t>
            </a:r>
            <a:r>
              <a:rPr lang="en-GB" dirty="0"/>
              <a:t>		</a:t>
            </a:r>
            <a:r>
              <a:rPr lang="en-GB" dirty="0" smtClean="0"/>
              <a:t>Tutors </a:t>
            </a:r>
            <a:r>
              <a:rPr lang="en-GB" dirty="0"/>
              <a:t>/ Library		</a:t>
            </a:r>
            <a:r>
              <a:rPr lang="en-GB" dirty="0" smtClean="0"/>
              <a:t>Seminars </a:t>
            </a:r>
            <a:r>
              <a:rPr lang="en-GB" dirty="0"/>
              <a:t>/ online guide?</a:t>
            </a:r>
          </a:p>
          <a:p>
            <a:r>
              <a:rPr lang="en-GB" dirty="0"/>
              <a:t>Refresher session(s) on Y1 &amp; 2		</a:t>
            </a:r>
            <a:r>
              <a:rPr lang="en-GB" dirty="0" smtClean="0"/>
              <a:t>Library</a:t>
            </a:r>
            <a:r>
              <a:rPr lang="en-GB" dirty="0"/>
              <a:t>			</a:t>
            </a:r>
            <a:r>
              <a:rPr lang="en-GB" dirty="0" smtClean="0"/>
              <a:t>Tutorials </a:t>
            </a:r>
            <a:r>
              <a:rPr lang="en-GB" dirty="0"/>
              <a:t>– but would aim to have</a:t>
            </a:r>
          </a:p>
          <a:p>
            <a:r>
              <a:rPr lang="en-GB" dirty="0"/>
              <a:t>								</a:t>
            </a:r>
            <a:r>
              <a:rPr lang="en-GB" dirty="0" smtClean="0"/>
              <a:t>core </a:t>
            </a:r>
            <a:r>
              <a:rPr lang="en-GB" dirty="0"/>
              <a:t>issues covered by Moodle / </a:t>
            </a:r>
          </a:p>
          <a:p>
            <a:r>
              <a:rPr lang="en-GB" dirty="0"/>
              <a:t>								</a:t>
            </a:r>
            <a:r>
              <a:rPr lang="en-GB" dirty="0" smtClean="0"/>
              <a:t>online </a:t>
            </a:r>
            <a:r>
              <a:rPr lang="en-GB" dirty="0"/>
              <a:t>guides</a:t>
            </a:r>
          </a:p>
          <a:p>
            <a:r>
              <a:rPr lang="en-GB" dirty="0"/>
              <a:t>Elective-specific research		</a:t>
            </a:r>
            <a:r>
              <a:rPr lang="en-GB" dirty="0" smtClean="0"/>
              <a:t>Tutors </a:t>
            </a:r>
            <a:r>
              <a:rPr lang="en-GB" dirty="0"/>
              <a:t>/ Library		</a:t>
            </a:r>
            <a:r>
              <a:rPr lang="en-GB" dirty="0" smtClean="0"/>
              <a:t>Seminars </a:t>
            </a:r>
            <a:r>
              <a:rPr lang="en-GB" dirty="0"/>
              <a:t>/ tutorials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2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1449" y="1433384"/>
            <a:ext cx="96968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Learning outcomes			Responsibility		Dissemination</a:t>
            </a:r>
          </a:p>
          <a:p>
            <a:r>
              <a:rPr lang="en-GB" b="1" dirty="0" smtClean="0"/>
              <a:t>Year </a:t>
            </a:r>
            <a:r>
              <a:rPr lang="en-GB" b="1" dirty="0"/>
              <a:t>4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Using </a:t>
            </a:r>
            <a:r>
              <a:rPr lang="en-GB" dirty="0"/>
              <a:t>archival resources:					</a:t>
            </a:r>
          </a:p>
          <a:p>
            <a:r>
              <a:rPr lang="en-GB" dirty="0"/>
              <a:t>Primary and secondary narratives	</a:t>
            </a:r>
            <a:r>
              <a:rPr lang="en-GB" dirty="0" smtClean="0"/>
              <a:t>Library </a:t>
            </a:r>
            <a:r>
              <a:rPr lang="en-GB" dirty="0"/>
              <a:t>/ Archives	</a:t>
            </a:r>
            <a:r>
              <a:rPr lang="en-GB" dirty="0" smtClean="0"/>
              <a:t>Seminars</a:t>
            </a:r>
            <a:endParaRPr lang="en-GB" dirty="0"/>
          </a:p>
          <a:p>
            <a:r>
              <a:rPr lang="en-GB" dirty="0"/>
              <a:t>Online archival resources:</a:t>
            </a:r>
          </a:p>
          <a:p>
            <a:r>
              <a:rPr lang="en-GB" dirty="0"/>
              <a:t>Newspapers – Programmes – Letters	</a:t>
            </a:r>
            <a:r>
              <a:rPr lang="en-GB" dirty="0" smtClean="0"/>
              <a:t>Library</a:t>
            </a:r>
            <a:r>
              <a:rPr lang="en-GB" dirty="0"/>
              <a:t>			</a:t>
            </a:r>
            <a:r>
              <a:rPr lang="en-GB" dirty="0" smtClean="0"/>
              <a:t>Seminars</a:t>
            </a:r>
            <a:endParaRPr lang="en-GB" dirty="0"/>
          </a:p>
          <a:p>
            <a:r>
              <a:rPr lang="en-GB" dirty="0"/>
              <a:t>Referencing archival resources 		</a:t>
            </a:r>
            <a:r>
              <a:rPr lang="en-GB" dirty="0" smtClean="0"/>
              <a:t>Tutors </a:t>
            </a:r>
            <a:r>
              <a:rPr lang="en-GB" dirty="0"/>
              <a:t>/ Library		</a:t>
            </a:r>
            <a:r>
              <a:rPr lang="en-GB" dirty="0" smtClean="0"/>
              <a:t>Lectures </a:t>
            </a:r>
            <a:r>
              <a:rPr lang="en-GB" dirty="0"/>
              <a:t>/ seminars</a:t>
            </a:r>
          </a:p>
          <a:p>
            <a:r>
              <a:rPr lang="en-GB" dirty="0"/>
              <a:t>Elective-specific research		</a:t>
            </a:r>
            <a:r>
              <a:rPr lang="en-GB" dirty="0" smtClean="0"/>
              <a:t>Tutors </a:t>
            </a:r>
            <a:r>
              <a:rPr lang="en-GB" dirty="0"/>
              <a:t>/ Library		</a:t>
            </a:r>
            <a:r>
              <a:rPr lang="en-GB" dirty="0" smtClean="0"/>
              <a:t>Seminars </a:t>
            </a:r>
            <a:r>
              <a:rPr lang="en-GB" dirty="0"/>
              <a:t>/ tutorials</a:t>
            </a:r>
          </a:p>
        </p:txBody>
      </p:sp>
    </p:spTree>
    <p:extLst>
      <p:ext uri="{BB962C8B-B14F-4D97-AF65-F5344CB8AC3E}">
        <p14:creationId xmlns:p14="http://schemas.microsoft.com/office/powerpoint/2010/main" val="1817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574</TotalTime>
  <Words>211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Slice</vt:lpstr>
      <vt:lpstr>“But I’ve come here to study the piano”: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RNCM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“But I’ve come here to study the piano”:</dc:title>
  <dc:creator>Geoff Thomason</dc:creator>
  <cp:lastModifiedBy>Geoff Thomason</cp:lastModifiedBy>
  <cp:revision>20</cp:revision>
  <dcterms:created xsi:type="dcterms:W3CDTF">2019-06-27T14:37:04Z</dcterms:created>
  <dcterms:modified xsi:type="dcterms:W3CDTF">2019-07-09T11:52:23Z</dcterms:modified>
</cp:coreProperties>
</file>