
<file path=[Content_Types].xml><?xml version="1.0" encoding="utf-8"?>
<Types xmlns="http://schemas.openxmlformats.org/package/2006/content-types">
  <Default Extension="jfif" ContentType="image/jpeg"/>
  <Default Extension="png" ContentType="image/png"/>
  <Default Extension="mp3" ContentType="audio/mpeg"/>
  <Default Extension="jpeg" ContentType="image/jpeg"/>
  <Default Extension="emf" ContentType="image/x-emf"/>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1" r:id="rId3"/>
    <p:sldId id="282" r:id="rId4"/>
    <p:sldId id="257" r:id="rId5"/>
    <p:sldId id="258" r:id="rId6"/>
    <p:sldId id="259" r:id="rId7"/>
    <p:sldId id="260" r:id="rId8"/>
    <p:sldId id="267" r:id="rId9"/>
    <p:sldId id="262" r:id="rId10"/>
    <p:sldId id="263" r:id="rId11"/>
    <p:sldId id="264" r:id="rId12"/>
    <p:sldId id="265" r:id="rId13"/>
    <p:sldId id="266" r:id="rId14"/>
    <p:sldId id="268" r:id="rId15"/>
    <p:sldId id="278" r:id="rId16"/>
    <p:sldId id="279" r:id="rId17"/>
    <p:sldId id="280" r:id="rId18"/>
    <p:sldId id="269" r:id="rId19"/>
    <p:sldId id="270" r:id="rId20"/>
    <p:sldId id="271" r:id="rId21"/>
    <p:sldId id="276" r:id="rId22"/>
    <p:sldId id="277" r:id="rId23"/>
    <p:sldId id="272" r:id="rId24"/>
    <p:sldId id="274" r:id="rId25"/>
    <p:sldId id="283" r:id="rId26"/>
    <p:sldId id="284" r:id="rId27"/>
    <p:sldId id="285" r:id="rId28"/>
    <p:sldId id="286" r:id="rId29"/>
    <p:sldId id="275" r:id="rId30"/>
    <p:sldId id="28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111" d="100"/>
          <a:sy n="111" d="100"/>
        </p:scale>
        <p:origin x="22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9BFF9D-D821-490D-A1D0-21B8850003A8}"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D5CE2-459E-42E1-8C32-7213AF630CA2}" type="slidenum">
              <a:rPr lang="en-US" smtClean="0"/>
              <a:t>‹#›</a:t>
            </a:fld>
            <a:endParaRPr lang="en-US"/>
          </a:p>
        </p:txBody>
      </p:sp>
    </p:spTree>
    <p:extLst>
      <p:ext uri="{BB962C8B-B14F-4D97-AF65-F5344CB8AC3E}">
        <p14:creationId xmlns:p14="http://schemas.microsoft.com/office/powerpoint/2010/main" val="1713584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9BFF9D-D821-490D-A1D0-21B8850003A8}"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D5CE2-459E-42E1-8C32-7213AF630CA2}" type="slidenum">
              <a:rPr lang="en-US" smtClean="0"/>
              <a:t>‹#›</a:t>
            </a:fld>
            <a:endParaRPr lang="en-US"/>
          </a:p>
        </p:txBody>
      </p:sp>
    </p:spTree>
    <p:extLst>
      <p:ext uri="{BB962C8B-B14F-4D97-AF65-F5344CB8AC3E}">
        <p14:creationId xmlns:p14="http://schemas.microsoft.com/office/powerpoint/2010/main" val="5978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9BFF9D-D821-490D-A1D0-21B8850003A8}"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D5CE2-459E-42E1-8C32-7213AF630CA2}" type="slidenum">
              <a:rPr lang="en-US" smtClean="0"/>
              <a:t>‹#›</a:t>
            </a:fld>
            <a:endParaRPr lang="en-US"/>
          </a:p>
        </p:txBody>
      </p:sp>
    </p:spTree>
    <p:extLst>
      <p:ext uri="{BB962C8B-B14F-4D97-AF65-F5344CB8AC3E}">
        <p14:creationId xmlns:p14="http://schemas.microsoft.com/office/powerpoint/2010/main" val="1224424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9BFF9D-D821-490D-A1D0-21B8850003A8}"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D5CE2-459E-42E1-8C32-7213AF630CA2}" type="slidenum">
              <a:rPr lang="en-US" smtClean="0"/>
              <a:t>‹#›</a:t>
            </a:fld>
            <a:endParaRPr lang="en-US"/>
          </a:p>
        </p:txBody>
      </p:sp>
    </p:spTree>
    <p:extLst>
      <p:ext uri="{BB962C8B-B14F-4D97-AF65-F5344CB8AC3E}">
        <p14:creationId xmlns:p14="http://schemas.microsoft.com/office/powerpoint/2010/main" val="153399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9BFF9D-D821-490D-A1D0-21B8850003A8}"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D5CE2-459E-42E1-8C32-7213AF630CA2}" type="slidenum">
              <a:rPr lang="en-US" smtClean="0"/>
              <a:t>‹#›</a:t>
            </a:fld>
            <a:endParaRPr lang="en-US"/>
          </a:p>
        </p:txBody>
      </p:sp>
    </p:spTree>
    <p:extLst>
      <p:ext uri="{BB962C8B-B14F-4D97-AF65-F5344CB8AC3E}">
        <p14:creationId xmlns:p14="http://schemas.microsoft.com/office/powerpoint/2010/main" val="2546898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9BFF9D-D821-490D-A1D0-21B8850003A8}"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D5CE2-459E-42E1-8C32-7213AF630CA2}" type="slidenum">
              <a:rPr lang="en-US" smtClean="0"/>
              <a:t>‹#›</a:t>
            </a:fld>
            <a:endParaRPr lang="en-US"/>
          </a:p>
        </p:txBody>
      </p:sp>
    </p:spTree>
    <p:extLst>
      <p:ext uri="{BB962C8B-B14F-4D97-AF65-F5344CB8AC3E}">
        <p14:creationId xmlns:p14="http://schemas.microsoft.com/office/powerpoint/2010/main" val="2261368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9BFF9D-D821-490D-A1D0-21B8850003A8}" type="datetimeFigureOut">
              <a:rPr lang="en-US" smtClean="0"/>
              <a:t>8/15/2019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4D5CE2-459E-42E1-8C32-7213AF630CA2}" type="slidenum">
              <a:rPr lang="en-US" smtClean="0"/>
              <a:t>‹#›</a:t>
            </a:fld>
            <a:endParaRPr lang="en-US"/>
          </a:p>
        </p:txBody>
      </p:sp>
    </p:spTree>
    <p:extLst>
      <p:ext uri="{BB962C8B-B14F-4D97-AF65-F5344CB8AC3E}">
        <p14:creationId xmlns:p14="http://schemas.microsoft.com/office/powerpoint/2010/main" val="164173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9BFF9D-D821-490D-A1D0-21B8850003A8}" type="datetimeFigureOut">
              <a:rPr lang="en-US" smtClean="0"/>
              <a:t>8/15/2019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4D5CE2-459E-42E1-8C32-7213AF630CA2}" type="slidenum">
              <a:rPr lang="en-US" smtClean="0"/>
              <a:t>‹#›</a:t>
            </a:fld>
            <a:endParaRPr lang="en-US"/>
          </a:p>
        </p:txBody>
      </p:sp>
    </p:spTree>
    <p:extLst>
      <p:ext uri="{BB962C8B-B14F-4D97-AF65-F5344CB8AC3E}">
        <p14:creationId xmlns:p14="http://schemas.microsoft.com/office/powerpoint/2010/main" val="2767121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9BFF9D-D821-490D-A1D0-21B8850003A8}" type="datetimeFigureOut">
              <a:rPr lang="en-US" smtClean="0"/>
              <a:t>8/15/2019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4D5CE2-459E-42E1-8C32-7213AF630CA2}" type="slidenum">
              <a:rPr lang="en-US" smtClean="0"/>
              <a:t>‹#›</a:t>
            </a:fld>
            <a:endParaRPr lang="en-US"/>
          </a:p>
        </p:txBody>
      </p:sp>
    </p:spTree>
    <p:extLst>
      <p:ext uri="{BB962C8B-B14F-4D97-AF65-F5344CB8AC3E}">
        <p14:creationId xmlns:p14="http://schemas.microsoft.com/office/powerpoint/2010/main" val="1302504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9BFF9D-D821-490D-A1D0-21B8850003A8}"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D5CE2-459E-42E1-8C32-7213AF630CA2}" type="slidenum">
              <a:rPr lang="en-US" smtClean="0"/>
              <a:t>‹#›</a:t>
            </a:fld>
            <a:endParaRPr lang="en-US"/>
          </a:p>
        </p:txBody>
      </p:sp>
    </p:spTree>
    <p:extLst>
      <p:ext uri="{BB962C8B-B14F-4D97-AF65-F5344CB8AC3E}">
        <p14:creationId xmlns:p14="http://schemas.microsoft.com/office/powerpoint/2010/main" val="1988609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9BFF9D-D821-490D-A1D0-21B8850003A8}"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D5CE2-459E-42E1-8C32-7213AF630CA2}" type="slidenum">
              <a:rPr lang="en-US" smtClean="0"/>
              <a:t>‹#›</a:t>
            </a:fld>
            <a:endParaRPr lang="en-US"/>
          </a:p>
        </p:txBody>
      </p:sp>
    </p:spTree>
    <p:extLst>
      <p:ext uri="{BB962C8B-B14F-4D97-AF65-F5344CB8AC3E}">
        <p14:creationId xmlns:p14="http://schemas.microsoft.com/office/powerpoint/2010/main" val="4225650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9BFF9D-D821-490D-A1D0-21B8850003A8}" type="datetimeFigureOut">
              <a:rPr lang="en-US" smtClean="0"/>
              <a:t>8/15/2019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4D5CE2-459E-42E1-8C32-7213AF630CA2}" type="slidenum">
              <a:rPr lang="en-US" smtClean="0"/>
              <a:t>‹#›</a:t>
            </a:fld>
            <a:endParaRPr lang="en-US"/>
          </a:p>
        </p:txBody>
      </p:sp>
    </p:spTree>
    <p:extLst>
      <p:ext uri="{BB962C8B-B14F-4D97-AF65-F5344CB8AC3E}">
        <p14:creationId xmlns:p14="http://schemas.microsoft.com/office/powerpoint/2010/main" val="4699767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fif"/><Relationship Id="rId4" Type="http://schemas.openxmlformats.org/officeDocument/2006/relationships/image" Target="../media/image3.jf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fif"/><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3.jpeg"/><Relationship Id="rId5" Type="http://schemas.openxmlformats.org/officeDocument/2006/relationships/image" Target="../media/image16.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57010" y="3203953"/>
            <a:ext cx="3654047" cy="36540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900" y="3316406"/>
            <a:ext cx="3581399" cy="353385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11057" y="8996"/>
            <a:ext cx="3307410" cy="3307410"/>
          </a:xfrm>
          <a:prstGeom prst="rect">
            <a:avLst/>
          </a:prstGeom>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8806" y="0"/>
            <a:ext cx="3246213" cy="3194957"/>
          </a:xfrm>
          <a:prstGeom prst="rect">
            <a:avLst/>
          </a:prstGeom>
        </p:spPr>
      </p:pic>
    </p:spTree>
    <p:extLst>
      <p:ext uri="{BB962C8B-B14F-4D97-AF65-F5344CB8AC3E}">
        <p14:creationId xmlns:p14="http://schemas.microsoft.com/office/powerpoint/2010/main" val="1053315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p:cNvSpPr/>
          <p:nvPr/>
        </p:nvSpPr>
        <p:spPr>
          <a:xfrm>
            <a:off x="2110449" y="1363216"/>
            <a:ext cx="8202593" cy="2831544"/>
          </a:xfrm>
          <a:prstGeom prst="rect">
            <a:avLst/>
          </a:prstGeom>
        </p:spPr>
        <p:txBody>
          <a:bodyPr wrap="square">
            <a:spAutoFit/>
          </a:bodyPr>
          <a:lstStyle/>
          <a:p>
            <a:pPr algn="ctr"/>
            <a:endParaRPr lang="en-US" dirty="0"/>
          </a:p>
          <a:p>
            <a:pPr algn="ctr"/>
            <a:r>
              <a:rPr lang="en-US" sz="4000" dirty="0"/>
              <a:t>I'd like to burn some chicks and hags,</a:t>
            </a:r>
          </a:p>
          <a:p>
            <a:pPr algn="ctr"/>
            <a:r>
              <a:rPr lang="en-US" sz="4000" dirty="0"/>
              <a:t>Some kiddies, too, and how!</a:t>
            </a:r>
          </a:p>
          <a:p>
            <a:pPr algn="ctr"/>
            <a:r>
              <a:rPr lang="en-US" sz="4000" dirty="0"/>
              <a:t>I wish we had a hundred smokestacks,</a:t>
            </a:r>
          </a:p>
          <a:p>
            <a:pPr algn="ctr"/>
            <a:r>
              <a:rPr lang="en-US" sz="4000" dirty="0"/>
              <a:t>Like they have in Birkenau!</a:t>
            </a:r>
          </a:p>
        </p:txBody>
      </p:sp>
    </p:spTree>
    <p:extLst>
      <p:ext uri="{BB962C8B-B14F-4D97-AF65-F5344CB8AC3E}">
        <p14:creationId xmlns:p14="http://schemas.microsoft.com/office/powerpoint/2010/main" val="2346059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p:cNvSpPr/>
          <p:nvPr/>
        </p:nvSpPr>
        <p:spPr>
          <a:xfrm>
            <a:off x="748497" y="-245004"/>
            <a:ext cx="10695007" cy="4401205"/>
          </a:xfrm>
          <a:prstGeom prst="rect">
            <a:avLst/>
          </a:prstGeom>
        </p:spPr>
        <p:txBody>
          <a:bodyPr wrap="square" anchor="ctr">
            <a:spAutoFit/>
          </a:bodyPr>
          <a:lstStyle/>
          <a:p>
            <a:pPr algn="ctr"/>
            <a:endParaRPr lang="en-US" sz="4000" dirty="0"/>
          </a:p>
          <a:p>
            <a:pPr algn="ctr"/>
            <a:endParaRPr lang="en-US" sz="4000" dirty="0"/>
          </a:p>
          <a:p>
            <a:pPr algn="ctr"/>
            <a:endParaRPr lang="en-US" sz="4000" dirty="0"/>
          </a:p>
          <a:p>
            <a:pPr algn="ctr"/>
            <a:r>
              <a:rPr lang="en-US" sz="4000" dirty="0"/>
              <a:t>Oh, happy soul!  Sending </a:t>
            </a:r>
            <a:r>
              <a:rPr lang="en-US" sz="4000" dirty="0" err="1"/>
              <a:t>Russkies</a:t>
            </a:r>
            <a:r>
              <a:rPr lang="en-US" sz="4000" dirty="0"/>
              <a:t> to hell!</a:t>
            </a:r>
          </a:p>
          <a:p>
            <a:pPr algn="ctr"/>
            <a:r>
              <a:rPr lang="en-US" sz="4000" dirty="0"/>
              <a:t>But still there are no Jews here;</a:t>
            </a:r>
          </a:p>
          <a:p>
            <a:pPr algn="ctr"/>
            <a:r>
              <a:rPr lang="en-US" sz="4000" dirty="0"/>
              <a:t>Oh my!  Could be in '43</a:t>
            </a:r>
          </a:p>
          <a:p>
            <a:pPr algn="ctr"/>
            <a:r>
              <a:rPr lang="en-US" sz="4000" dirty="0"/>
              <a:t>They’ll send some SS-men to me!</a:t>
            </a:r>
          </a:p>
        </p:txBody>
      </p:sp>
    </p:spTree>
    <p:extLst>
      <p:ext uri="{BB962C8B-B14F-4D97-AF65-F5344CB8AC3E}">
        <p14:creationId xmlns:p14="http://schemas.microsoft.com/office/powerpoint/2010/main" val="1402622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p:cNvSpPr/>
          <p:nvPr/>
        </p:nvSpPr>
        <p:spPr>
          <a:xfrm>
            <a:off x="540152" y="699887"/>
            <a:ext cx="11111696" cy="3170099"/>
          </a:xfrm>
          <a:prstGeom prst="rect">
            <a:avLst/>
          </a:prstGeom>
        </p:spPr>
        <p:txBody>
          <a:bodyPr wrap="square">
            <a:spAutoFit/>
          </a:bodyPr>
          <a:lstStyle/>
          <a:p>
            <a:pPr algn="ctr"/>
            <a:endParaRPr lang="en-US" sz="4000" i="1" dirty="0"/>
          </a:p>
          <a:p>
            <a:pPr algn="ctr"/>
            <a:r>
              <a:rPr lang="en-US" sz="4000" i="1" dirty="0"/>
              <a:t>Soon, healthy, happy, and jumping for joy,</a:t>
            </a:r>
          </a:p>
          <a:p>
            <a:pPr algn="ctr"/>
            <a:r>
              <a:rPr lang="en-US" sz="4000" i="1" dirty="0"/>
              <a:t>We'll smoke by night and we'll smoke by day;</a:t>
            </a:r>
          </a:p>
          <a:p>
            <a:pPr algn="ctr"/>
            <a:r>
              <a:rPr lang="en-US" sz="4000" i="1" dirty="0"/>
              <a:t>We'll send up a big fat smoky smoke—</a:t>
            </a:r>
          </a:p>
          <a:p>
            <a:pPr algn="ctr"/>
            <a:r>
              <a:rPr lang="en-US" sz="4000" i="1" dirty="0"/>
              <a:t>We'll send up black black </a:t>
            </a:r>
            <a:r>
              <a:rPr lang="en-US" sz="4000" i="1" dirty="0" err="1"/>
              <a:t>Böhm</a:t>
            </a:r>
            <a:r>
              <a:rPr lang="en-US" sz="4000" i="1" dirty="0"/>
              <a:t>!</a:t>
            </a:r>
          </a:p>
        </p:txBody>
      </p:sp>
    </p:spTree>
    <p:extLst>
      <p:ext uri="{BB962C8B-B14F-4D97-AF65-F5344CB8AC3E}">
        <p14:creationId xmlns:p14="http://schemas.microsoft.com/office/powerpoint/2010/main" val="1453552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30884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5105" y="1562582"/>
            <a:ext cx="3960043" cy="387281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66076" y="78774"/>
            <a:ext cx="5270881" cy="6840432"/>
          </a:xfrm>
          <a:prstGeom prst="rect">
            <a:avLst/>
          </a:prstGeom>
          <a:blipFill>
            <a:blip r:embed="rId4">
              <a:extLst>
                <a:ext uri="{28A0092B-C50C-407E-A947-70E740481C1C}">
                  <a14:useLocalDpi xmlns:a14="http://schemas.microsoft.com/office/drawing/2010/main"/>
                </a:ext>
              </a:extLst>
            </a:blip>
            <a:tile tx="0" ty="0" sx="100000" sy="100000" flip="none" algn="tl"/>
          </a:blipFill>
        </p:spPr>
      </p:pic>
    </p:spTree>
    <p:extLst>
      <p:ext uri="{BB962C8B-B14F-4D97-AF65-F5344CB8AC3E}">
        <p14:creationId xmlns:p14="http://schemas.microsoft.com/office/powerpoint/2010/main" val="3805150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ltVert">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p:cNvSpPr/>
          <p:nvPr/>
        </p:nvSpPr>
        <p:spPr>
          <a:xfrm>
            <a:off x="-73306" y="-87191"/>
            <a:ext cx="12338612" cy="5632311"/>
          </a:xfrm>
          <a:prstGeom prst="rect">
            <a:avLst/>
          </a:prstGeom>
        </p:spPr>
        <p:txBody>
          <a:bodyPr wrap="square">
            <a:spAutoFit/>
          </a:bodyPr>
          <a:lstStyle/>
          <a:p>
            <a:pPr algn="ctr"/>
            <a:endParaRPr lang="en-US" sz="4000"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panose="020F0502020204030204" pitchFamily="34" charset="0"/>
              <a:cs typeface="Calibri" panose="020F0502020204030204" pitchFamily="34" charset="0"/>
            </a:endParaRPr>
          </a:p>
          <a:p>
            <a:pPr algn="ctr"/>
            <a:r>
              <a:rPr lang="en-US" sz="4000" dirty="0">
                <a:latin typeface="Calibri" panose="020F0502020204030204" pitchFamily="34" charset="0"/>
                <a:cs typeface="Calibri" panose="020F0502020204030204" pitchFamily="34" charset="0"/>
              </a:rPr>
              <a:t>The Striped Ones</a:t>
            </a:r>
          </a:p>
          <a:p>
            <a:pPr algn="ctr"/>
            <a:endParaRPr lang="en-US" sz="4000" dirty="0">
              <a:latin typeface="Calibri" panose="020F0502020204030204" pitchFamily="34" charset="0"/>
              <a:cs typeface="Calibri" panose="020F0502020204030204" pitchFamily="34" charset="0"/>
            </a:endParaRPr>
          </a:p>
          <a:p>
            <a:pPr algn="ctr"/>
            <a:r>
              <a:rPr lang="en-US" sz="4000" dirty="0">
                <a:latin typeface="Calibri" panose="020F0502020204030204" pitchFamily="34" charset="0"/>
                <a:cs typeface="Calibri" panose="020F0502020204030204" pitchFamily="34" charset="0"/>
              </a:rPr>
              <a:t>Their clothes veil the pride that now slumbers inside,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The wooden shoes on their feet murmur sighs,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They’re brothers and sisters, they’re husbands and wives,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The striped ones, the prisoners marked with stripes.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They’re brothers and sisters, they’re husbands and wives,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The striped ones, the prisoners marked with stripes.</a:t>
            </a:r>
            <a:r>
              <a:rPr lang="en-US" sz="4000"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panose="020F0502020204030204" pitchFamily="34" charset="0"/>
                <a:cs typeface="Calibri" panose="020F0502020204030204" pitchFamily="34" charset="0"/>
              </a:rPr>
              <a:t>‎</a:t>
            </a:r>
          </a:p>
        </p:txBody>
      </p:sp>
      <p:pic>
        <p:nvPicPr>
          <p:cNvPr id="3" name="02 The Striped On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08123" y="5768926"/>
            <a:ext cx="609600" cy="609600"/>
          </a:xfrm>
          <a:prstGeom prst="rect">
            <a:avLst/>
          </a:prstGeom>
        </p:spPr>
      </p:pic>
    </p:spTree>
    <p:extLst>
      <p:ext uri="{BB962C8B-B14F-4D97-AF65-F5344CB8AC3E}">
        <p14:creationId xmlns:p14="http://schemas.microsoft.com/office/powerpoint/2010/main" val="3240029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10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ltVert">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p:cNvSpPr/>
          <p:nvPr/>
        </p:nvSpPr>
        <p:spPr>
          <a:xfrm>
            <a:off x="-310587" y="-394967"/>
            <a:ext cx="12813175" cy="5016758"/>
          </a:xfrm>
          <a:prstGeom prst="rect">
            <a:avLst/>
          </a:prstGeom>
        </p:spPr>
        <p:txBody>
          <a:bodyPr wrap="square" anchor="ctr">
            <a:spAutoFit/>
          </a:bodyPr>
          <a:lstStyle/>
          <a:p>
            <a:pPr algn="ctr"/>
            <a:endParaRPr lang="en-US" sz="4000" dirty="0"/>
          </a:p>
          <a:p>
            <a:pPr algn="ctr"/>
            <a:endParaRPr lang="en-US" sz="4000" dirty="0"/>
          </a:p>
          <a:p>
            <a:pPr algn="ctr"/>
            <a:r>
              <a:rPr lang="en-US" sz="4000" dirty="0"/>
              <a:t>The watchtowers and sentinels, the barbed wire and gates </a:t>
            </a:r>
            <a:br>
              <a:rPr lang="en-US" sz="4000" dirty="0"/>
            </a:br>
            <a:r>
              <a:rPr lang="en-US" sz="4000" dirty="0"/>
              <a:t>That cut off the world from their sight, </a:t>
            </a:r>
            <a:br>
              <a:rPr lang="en-US" sz="4000" dirty="0"/>
            </a:br>
            <a:r>
              <a:rPr lang="en-US" sz="4000" dirty="0"/>
              <a:t>Cannot quell the hope that so patiently waits </a:t>
            </a:r>
            <a:br>
              <a:rPr lang="en-US" sz="4000" dirty="0"/>
            </a:br>
            <a:r>
              <a:rPr lang="en-US" sz="4000" dirty="0"/>
              <a:t>For freedom to find its way inside. </a:t>
            </a:r>
            <a:br>
              <a:rPr lang="en-US" sz="4000" dirty="0"/>
            </a:br>
            <a:r>
              <a:rPr lang="en-US" sz="4000" dirty="0"/>
              <a:t>Cannot quell the hope that so patiently waits </a:t>
            </a:r>
            <a:br>
              <a:rPr lang="en-US" sz="4000" dirty="0"/>
            </a:br>
            <a:r>
              <a:rPr lang="en-US" sz="4000" dirty="0"/>
              <a:t>For freedom to find its way inside.</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3967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ltVert">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p:cNvSpPr/>
          <p:nvPr/>
        </p:nvSpPr>
        <p:spPr>
          <a:xfrm>
            <a:off x="-310587" y="-87191"/>
            <a:ext cx="12813175" cy="5016758"/>
          </a:xfrm>
          <a:prstGeom prst="rect">
            <a:avLst/>
          </a:prstGeom>
        </p:spPr>
        <p:txBody>
          <a:bodyPr wrap="square">
            <a:spAutoFit/>
          </a:bodyPr>
          <a:lstStyle/>
          <a:p>
            <a:pPr algn="ctr"/>
            <a:endParaRPr lang="en-US" sz="4000" dirty="0"/>
          </a:p>
          <a:p>
            <a:pPr algn="ctr"/>
            <a:endParaRPr lang="en-US" sz="4000" dirty="0"/>
          </a:p>
          <a:p>
            <a:pPr algn="ctr"/>
            <a:r>
              <a:rPr lang="en-US" sz="4000" dirty="0"/>
              <a:t>This time is the time when the day lives in night, </a:t>
            </a:r>
            <a:br>
              <a:rPr lang="en-US" sz="4000" dirty="0"/>
            </a:br>
            <a:r>
              <a:rPr lang="en-US" sz="4000" dirty="0"/>
              <a:t>When fate’s hand knows no tender plight, </a:t>
            </a:r>
            <a:br>
              <a:rPr lang="en-US" sz="4000" dirty="0"/>
            </a:br>
            <a:r>
              <a:rPr lang="en-US" sz="4000" dirty="0"/>
              <a:t>Let nothing divide us, let all here unite, </a:t>
            </a:r>
            <a:br>
              <a:rPr lang="en-US" sz="4000" dirty="0"/>
            </a:br>
            <a:r>
              <a:rPr lang="en-US" sz="4000" dirty="0"/>
              <a:t>For we are the women marked with stripes. </a:t>
            </a:r>
            <a:br>
              <a:rPr lang="en-US" sz="4000" dirty="0"/>
            </a:br>
            <a:r>
              <a:rPr lang="en-US" sz="4000" dirty="0"/>
              <a:t>Let nothing divide us, let all here unite, </a:t>
            </a:r>
            <a:br>
              <a:rPr lang="en-US" sz="4000" dirty="0"/>
            </a:br>
            <a:r>
              <a:rPr lang="en-US" sz="4000" dirty="0"/>
              <a:t>For we are the women marked with stripes.‎</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4655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98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40448" y="0"/>
            <a:ext cx="5111103" cy="6858000"/>
          </a:xfrm>
          <a:prstGeom prst="rect">
            <a:avLst/>
          </a:prstGeom>
          <a:gradFill>
            <a:gsLst>
              <a:gs pos="16798">
                <a:srgbClr val="E8F1F9"/>
              </a:gs>
              <a:gs pos="33596">
                <a:srgbClr val="D9E8F5"/>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4151641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3381822" y="0"/>
            <a:ext cx="5428356" cy="6858000"/>
          </a:xfrm>
          <a:prstGeom prst="rect">
            <a:avLst/>
          </a:prstGeom>
          <a:pattFill prst="ltHorz">
            <a:fgClr>
              <a:schemeClr val="accent1"/>
            </a:fgClr>
            <a:bgClr>
              <a:schemeClr val="bg1"/>
            </a:bgClr>
          </a:pattFill>
        </p:spPr>
      </p:pic>
    </p:spTree>
    <p:extLst>
      <p:ext uri="{BB962C8B-B14F-4D97-AF65-F5344CB8AC3E}">
        <p14:creationId xmlns:p14="http://schemas.microsoft.com/office/powerpoint/2010/main" val="297379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3625" y="-89772"/>
            <a:ext cx="7524750" cy="5632311"/>
          </a:xfrm>
          <a:prstGeom prst="rect">
            <a:avLst/>
          </a:prstGeom>
        </p:spPr>
        <p:txBody>
          <a:bodyPr wrap="square" anchor="ctr">
            <a:spAutoFit/>
          </a:bodyPr>
          <a:lstStyle/>
          <a:p>
            <a:endParaRPr lang="en-US" sz="2000">
              <a:latin typeface="Eras Demi ITC" panose="020B0805030504020804" pitchFamily="34" charset="0"/>
            </a:endParaRPr>
          </a:p>
          <a:p>
            <a:endParaRPr lang="en-US" sz="2000" dirty="0">
              <a:latin typeface="Eras Demi ITC" panose="020B0805030504020804" pitchFamily="34" charset="0"/>
            </a:endParaRPr>
          </a:p>
          <a:p>
            <a:endParaRPr lang="en-US" sz="2000" dirty="0">
              <a:latin typeface="Eras Demi ITC" panose="020B0805030504020804" pitchFamily="34" charset="0"/>
            </a:endParaRPr>
          </a:p>
          <a:p>
            <a:r>
              <a:rPr lang="en-US" sz="2000" dirty="0">
                <a:latin typeface="Eras Demi ITC" panose="020B0805030504020804" pitchFamily="34" charset="0"/>
              </a:rPr>
              <a:t>Individual folders in the archives number approximately 800, with about 70,000 pages of documentation concerning the origins of songs, choral music, and instrumental works.  The Collection includes over 620 Polish concentration camp songs from 34 individual camps, approximately 200 songs written between 1933 1945 by all other nationalities, and over 80 entries concerning camp instrumental music by Polish composers.  Included also are several thousand microfilmed and original prisoner notebooks, diaries, prints, sketches, photographs and paintings related to the musical life of the camps.  The audio portion consists of tens of thousands of meters of open reel and cassette tape with Polish and foreign language concentration camp songs.  Also included within the archives are biographies of songwriters, lyricists, performers and orchestra members.</a:t>
            </a:r>
          </a:p>
        </p:txBody>
      </p:sp>
      <p:sp>
        <p:nvSpPr>
          <p:cNvPr id="3" name="TextBox 2"/>
          <p:cNvSpPr txBox="1"/>
          <p:nvPr/>
        </p:nvSpPr>
        <p:spPr>
          <a:xfrm>
            <a:off x="10848975" y="210502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95312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22433" y="-9525"/>
            <a:ext cx="4928084" cy="6858000"/>
          </a:xfrm>
          <a:prstGeom prst="rect">
            <a:avLst/>
          </a:prstGeom>
        </p:spPr>
      </p:pic>
    </p:spTree>
    <p:extLst>
      <p:ext uri="{BB962C8B-B14F-4D97-AF65-F5344CB8AC3E}">
        <p14:creationId xmlns:p14="http://schemas.microsoft.com/office/powerpoint/2010/main" val="3387936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1379317" y="1030627"/>
            <a:ext cx="9433367" cy="4702826"/>
          </a:xfrm>
          <a:prstGeom prst="rect">
            <a:avLst/>
          </a:prstGeom>
        </p:spPr>
        <p:txBody>
          <a:bodyPr wrap="square">
            <a:spAutoFit/>
          </a:bodyPr>
          <a:lstStyle/>
          <a:p>
            <a:pPr algn="ctr">
              <a:lnSpc>
                <a:spcPct val="107000"/>
              </a:lnSpc>
            </a:pPr>
            <a:r>
              <a:rPr lang="en-US" sz="4000" dirty="0">
                <a:latin typeface="Calibri" panose="020F0502020204030204" pitchFamily="34" charset="0"/>
                <a:ea typeface="Calibri" panose="020F0502020204030204" pitchFamily="34" charset="0"/>
                <a:cs typeface="Times New Roman" panose="02020603050405020304" pitchFamily="18" charset="0"/>
              </a:rPr>
              <a:t>A Sad Carol</a:t>
            </a:r>
          </a:p>
          <a:p>
            <a:pPr algn="ctr">
              <a:lnSpc>
                <a:spcPct val="107000"/>
              </a:lnSpc>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000" dirty="0">
                <a:latin typeface="Calibri" panose="020F0502020204030204" pitchFamily="34" charset="0"/>
                <a:ea typeface="Calibri" panose="020F0502020204030204" pitchFamily="34" charset="0"/>
                <a:cs typeface="Times New Roman" panose="02020603050405020304" pitchFamily="18" charset="0"/>
              </a:rPr>
              <a:t>Quickly, prisoners, on the “Dead Mountain,”</a:t>
            </a:r>
          </a:p>
          <a:p>
            <a:pPr algn="ctr">
              <a:lnSpc>
                <a:spcPct val="107000"/>
              </a:lnSpc>
            </a:pPr>
            <a:r>
              <a:rPr lang="en-US" sz="4000" dirty="0">
                <a:latin typeface="Calibri" panose="020F0502020204030204" pitchFamily="34" charset="0"/>
                <a:ea typeface="Calibri" panose="020F0502020204030204" pitchFamily="34" charset="0"/>
                <a:cs typeface="Times New Roman" panose="02020603050405020304" pitchFamily="18" charset="0"/>
              </a:rPr>
              <a:t>Jesus was born, a tiny child!</a:t>
            </a:r>
          </a:p>
          <a:p>
            <a:pPr algn="ctr">
              <a:lnSpc>
                <a:spcPct val="107000"/>
              </a:lnSpc>
            </a:pPr>
            <a:r>
              <a:rPr lang="en-US" sz="4000" dirty="0">
                <a:latin typeface="Calibri" panose="020F0502020204030204" pitchFamily="34" charset="0"/>
                <a:ea typeface="Calibri" panose="020F0502020204030204" pitchFamily="34" charset="0"/>
                <a:cs typeface="Times New Roman" panose="02020603050405020304" pitchFamily="18" charset="0"/>
              </a:rPr>
              <a:t>Big tears glitter in his mother’s eyes</a:t>
            </a:r>
          </a:p>
          <a:p>
            <a:pPr algn="ctr">
              <a:lnSpc>
                <a:spcPct val="107000"/>
              </a:lnSpc>
            </a:pPr>
            <a:r>
              <a:rPr lang="en-US" sz="4000" dirty="0">
                <a:latin typeface="Calibri" panose="020F0502020204030204" pitchFamily="34" charset="0"/>
                <a:ea typeface="Calibri" panose="020F0502020204030204" pitchFamily="34" charset="0"/>
                <a:cs typeface="Times New Roman" panose="02020603050405020304" pitchFamily="18" charset="0"/>
              </a:rPr>
              <a:t>Because He has no clothes to wear.</a:t>
            </a:r>
          </a:p>
          <a:p>
            <a:pPr>
              <a:lnSpc>
                <a:spcPct val="107000"/>
              </a:lnSpc>
            </a:pPr>
            <a:r>
              <a:rPr lang="en-US" sz="40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03 Smętna Kolęda (v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72650" y="5219700"/>
            <a:ext cx="609600" cy="609600"/>
          </a:xfrm>
          <a:prstGeom prst="rect">
            <a:avLst/>
          </a:prstGeom>
        </p:spPr>
      </p:pic>
    </p:spTree>
    <p:extLst>
      <p:ext uri="{BB962C8B-B14F-4D97-AF65-F5344CB8AC3E}">
        <p14:creationId xmlns:p14="http://schemas.microsoft.com/office/powerpoint/2010/main" val="3414492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1118886" y="1713662"/>
            <a:ext cx="9954228" cy="2726900"/>
          </a:xfrm>
          <a:prstGeom prst="rect">
            <a:avLst/>
          </a:prstGeom>
        </p:spPr>
        <p:txBody>
          <a:bodyPr wrap="square" anchor="ctr">
            <a:spAutoFit/>
          </a:bodyPr>
          <a:lstStyle/>
          <a:p>
            <a:pPr>
              <a:lnSpc>
                <a:spcPct val="107000"/>
              </a:lnSpc>
            </a:pPr>
            <a:r>
              <a:rPr lang="en-US" sz="4000" dirty="0">
                <a:latin typeface="Calibri" panose="020F0502020204030204" pitchFamily="34" charset="0"/>
                <a:ea typeface="Calibri" panose="020F0502020204030204" pitchFamily="34" charset="0"/>
                <a:cs typeface="Times New Roman" panose="02020603050405020304" pitchFamily="18" charset="0"/>
              </a:rPr>
              <a:t>Dry the tears of every mother, Divine Child,</a:t>
            </a:r>
          </a:p>
          <a:p>
            <a:pPr>
              <a:lnSpc>
                <a:spcPct val="107000"/>
              </a:lnSpc>
            </a:pPr>
            <a:r>
              <a:rPr lang="en-US" sz="4000" dirty="0">
                <a:latin typeface="Calibri" panose="020F0502020204030204" pitchFamily="34" charset="0"/>
                <a:ea typeface="Calibri" panose="020F0502020204030204" pitchFamily="34" charset="0"/>
                <a:cs typeface="Times New Roman" panose="02020603050405020304" pitchFamily="18" charset="0"/>
              </a:rPr>
              <a:t>Let them not worry, let them not cry!</a:t>
            </a:r>
          </a:p>
          <a:p>
            <a:pPr>
              <a:lnSpc>
                <a:spcPct val="107000"/>
              </a:lnSpc>
            </a:pPr>
            <a:r>
              <a:rPr lang="en-US" sz="4000" dirty="0">
                <a:latin typeface="Calibri" panose="020F0502020204030204" pitchFamily="34" charset="0"/>
                <a:ea typeface="Calibri" panose="020F0502020204030204" pitchFamily="34" charset="0"/>
                <a:cs typeface="Times New Roman" panose="02020603050405020304" pitchFamily="18" charset="0"/>
              </a:rPr>
              <a:t>He who is miserable, the cold days will pass,</a:t>
            </a:r>
          </a:p>
          <a:p>
            <a:pPr>
              <a:lnSpc>
                <a:spcPct val="107000"/>
              </a:lnSpc>
            </a:pPr>
            <a:r>
              <a:rPr lang="en-US" sz="4000" dirty="0">
                <a:latin typeface="Calibri" panose="020F0502020204030204" pitchFamily="34" charset="0"/>
                <a:ea typeface="Calibri" panose="020F0502020204030204" pitchFamily="34" charset="0"/>
                <a:cs typeface="Times New Roman" panose="02020603050405020304" pitchFamily="18" charset="0"/>
              </a:rPr>
              <a:t>And in happiness they this day will see.</a:t>
            </a:r>
          </a:p>
        </p:txBody>
      </p:sp>
    </p:spTree>
    <p:extLst>
      <p:ext uri="{BB962C8B-B14F-4D97-AF65-F5344CB8AC3E}">
        <p14:creationId xmlns:p14="http://schemas.microsoft.com/office/powerpoint/2010/main" val="3455465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3" name="04 Polka Zygm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0379" y="5850694"/>
            <a:ext cx="609600" cy="609600"/>
          </a:xfrm>
          <a:prstGeom prst="rect">
            <a:avLst/>
          </a:prstGeom>
        </p:spPr>
      </p:pic>
      <p:pic>
        <p:nvPicPr>
          <p:cNvPr id="1026" name="Picture 2" descr="http://www.musiques-regenerees.fr/GhettosCamps/KZMusik/MC2208.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01253" y="-787791"/>
            <a:ext cx="7589494" cy="760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055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2050" name="Picture 2" descr="Image result for schoenfield &quot;camp songs&quo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29694" y="1"/>
            <a:ext cx="6932613" cy="687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78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18213" y="486136"/>
            <a:ext cx="9155575" cy="4401205"/>
          </a:xfrm>
          <a:prstGeom prst="rect">
            <a:avLst/>
          </a:prstGeom>
        </p:spPr>
        <p:txBody>
          <a:bodyPr wrap="square">
            <a:spAutoFit/>
          </a:bodyPr>
          <a:lstStyle/>
          <a:p>
            <a:pPr algn="ctr"/>
            <a:endParaRPr lang="en-US" sz="4000" dirty="0"/>
          </a:p>
          <a:p>
            <a:pPr algn="ctr"/>
            <a:r>
              <a:rPr lang="en-US" sz="4000" dirty="0"/>
              <a:t>“</a:t>
            </a:r>
            <a:r>
              <a:rPr lang="en-US" sz="4000" dirty="0" err="1"/>
              <a:t>Czarny</a:t>
            </a:r>
            <a:r>
              <a:rPr lang="en-US" sz="4000" dirty="0"/>
              <a:t> </a:t>
            </a:r>
            <a:r>
              <a:rPr lang="en-US" sz="4000" dirty="0" err="1"/>
              <a:t>Böhm</a:t>
            </a:r>
            <a:r>
              <a:rPr lang="en-US" sz="4000" dirty="0"/>
              <a:t>”</a:t>
            </a:r>
          </a:p>
          <a:p>
            <a:pPr algn="ctr"/>
            <a:endParaRPr lang="en-US" sz="4000" dirty="0"/>
          </a:p>
          <a:p>
            <a:pPr algn="ctr"/>
            <a:r>
              <a:rPr lang="en-US" sz="4000" dirty="0"/>
              <a:t>Whether it's by night or day,</a:t>
            </a:r>
          </a:p>
          <a:p>
            <a:pPr algn="ctr"/>
            <a:r>
              <a:rPr lang="en-US" sz="4000" dirty="0"/>
              <a:t>I burn corpses—jump for joy!</a:t>
            </a:r>
          </a:p>
          <a:p>
            <a:pPr algn="ctr"/>
            <a:r>
              <a:rPr lang="en-US" sz="4000" dirty="0"/>
              <a:t>I make a black black smoky smoke—</a:t>
            </a:r>
          </a:p>
          <a:p>
            <a:pPr algn="ctr"/>
            <a:r>
              <a:rPr lang="en-US" sz="4000" dirty="0" err="1"/>
              <a:t>'Cause</a:t>
            </a:r>
            <a:r>
              <a:rPr lang="en-US" sz="4000" dirty="0"/>
              <a:t> I am black black </a:t>
            </a:r>
            <a:r>
              <a:rPr lang="en-US" sz="4000" dirty="0" err="1"/>
              <a:t>Böhm</a:t>
            </a:r>
            <a:r>
              <a:rPr lang="en-US" sz="4000" dirty="0"/>
              <a:t>!</a:t>
            </a:r>
          </a:p>
        </p:txBody>
      </p:sp>
      <p:pic>
        <p:nvPicPr>
          <p:cNvPr id="3" name="05 Camp Songs - Black Boeh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32012" y="5487572"/>
            <a:ext cx="609600" cy="609600"/>
          </a:xfrm>
          <a:prstGeom prst="rect">
            <a:avLst/>
          </a:prstGeom>
        </p:spPr>
      </p:pic>
    </p:spTree>
    <p:extLst>
      <p:ext uri="{BB962C8B-B14F-4D97-AF65-F5344CB8AC3E}">
        <p14:creationId xmlns:p14="http://schemas.microsoft.com/office/powerpoint/2010/main" val="2006759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10449" y="1363216"/>
            <a:ext cx="8202593" cy="2831544"/>
          </a:xfrm>
          <a:prstGeom prst="rect">
            <a:avLst/>
          </a:prstGeom>
        </p:spPr>
        <p:txBody>
          <a:bodyPr wrap="square">
            <a:spAutoFit/>
          </a:bodyPr>
          <a:lstStyle/>
          <a:p>
            <a:pPr algn="ctr"/>
            <a:endParaRPr lang="en-US" dirty="0"/>
          </a:p>
          <a:p>
            <a:pPr algn="ctr"/>
            <a:r>
              <a:rPr lang="en-US" sz="4000" dirty="0"/>
              <a:t>I'd like to burn some chicks and hags,</a:t>
            </a:r>
          </a:p>
          <a:p>
            <a:pPr algn="ctr"/>
            <a:r>
              <a:rPr lang="en-US" sz="4000" dirty="0"/>
              <a:t>Some kiddies, too, and how!</a:t>
            </a:r>
          </a:p>
          <a:p>
            <a:pPr algn="ctr"/>
            <a:r>
              <a:rPr lang="en-US" sz="4000" dirty="0"/>
              <a:t>I wish we had a hundred smokestacks,</a:t>
            </a:r>
          </a:p>
          <a:p>
            <a:pPr algn="ctr"/>
            <a:r>
              <a:rPr lang="en-US" sz="4000" dirty="0"/>
              <a:t>Like they have in Birkenau!</a:t>
            </a:r>
          </a:p>
        </p:txBody>
      </p:sp>
    </p:spTree>
    <p:extLst>
      <p:ext uri="{BB962C8B-B14F-4D97-AF65-F5344CB8AC3E}">
        <p14:creationId xmlns:p14="http://schemas.microsoft.com/office/powerpoint/2010/main" val="1181905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8497" y="-245004"/>
            <a:ext cx="10695007" cy="4401205"/>
          </a:xfrm>
          <a:prstGeom prst="rect">
            <a:avLst/>
          </a:prstGeom>
        </p:spPr>
        <p:txBody>
          <a:bodyPr wrap="square" anchor="ctr">
            <a:spAutoFit/>
          </a:bodyPr>
          <a:lstStyle/>
          <a:p>
            <a:pPr algn="ctr"/>
            <a:endParaRPr lang="en-US" sz="4000" dirty="0"/>
          </a:p>
          <a:p>
            <a:pPr algn="ctr"/>
            <a:endParaRPr lang="en-US" sz="4000" dirty="0"/>
          </a:p>
          <a:p>
            <a:pPr algn="ctr"/>
            <a:endParaRPr lang="en-US" sz="4000" dirty="0"/>
          </a:p>
          <a:p>
            <a:pPr algn="ctr"/>
            <a:r>
              <a:rPr lang="en-US" sz="4000" dirty="0"/>
              <a:t>Oh, happy soul!  Sending </a:t>
            </a:r>
            <a:r>
              <a:rPr lang="en-US" sz="4000" dirty="0" err="1"/>
              <a:t>Russkies</a:t>
            </a:r>
            <a:r>
              <a:rPr lang="en-US" sz="4000" dirty="0"/>
              <a:t> to hell!</a:t>
            </a:r>
          </a:p>
          <a:p>
            <a:pPr algn="ctr"/>
            <a:r>
              <a:rPr lang="en-US" sz="4000" dirty="0"/>
              <a:t>But still there are no Jews here;</a:t>
            </a:r>
          </a:p>
          <a:p>
            <a:pPr algn="ctr"/>
            <a:r>
              <a:rPr lang="en-US" sz="4000" dirty="0"/>
              <a:t>Oh my!  Could be in '43</a:t>
            </a:r>
          </a:p>
          <a:p>
            <a:pPr algn="ctr"/>
            <a:r>
              <a:rPr lang="en-US" sz="4000" dirty="0"/>
              <a:t>They’ll send some SS-men to me!</a:t>
            </a:r>
          </a:p>
        </p:txBody>
      </p:sp>
    </p:spTree>
    <p:extLst>
      <p:ext uri="{BB962C8B-B14F-4D97-AF65-F5344CB8AC3E}">
        <p14:creationId xmlns:p14="http://schemas.microsoft.com/office/powerpoint/2010/main" val="544153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0152" y="699887"/>
            <a:ext cx="11111696" cy="3170099"/>
          </a:xfrm>
          <a:prstGeom prst="rect">
            <a:avLst/>
          </a:prstGeom>
        </p:spPr>
        <p:txBody>
          <a:bodyPr wrap="square">
            <a:spAutoFit/>
          </a:bodyPr>
          <a:lstStyle/>
          <a:p>
            <a:pPr algn="ctr"/>
            <a:endParaRPr lang="en-US" sz="4000" dirty="0"/>
          </a:p>
          <a:p>
            <a:pPr algn="ctr"/>
            <a:r>
              <a:rPr lang="en-US" sz="4000" i="1" dirty="0"/>
              <a:t>Soon, healthy, happy, and jumping for joy,</a:t>
            </a:r>
          </a:p>
          <a:p>
            <a:pPr algn="ctr"/>
            <a:r>
              <a:rPr lang="en-US" sz="4000" i="1" dirty="0"/>
              <a:t>We'll smoke by night and we'll smoke by day;</a:t>
            </a:r>
          </a:p>
          <a:p>
            <a:pPr algn="ctr"/>
            <a:r>
              <a:rPr lang="en-US" sz="4000" i="1" dirty="0"/>
              <a:t>We'll send up a big fat smoky smoke—</a:t>
            </a:r>
          </a:p>
          <a:p>
            <a:pPr algn="ctr"/>
            <a:r>
              <a:rPr lang="en-US" sz="4000" i="1" dirty="0"/>
              <a:t>We'll send up black black </a:t>
            </a:r>
            <a:r>
              <a:rPr lang="en-US" sz="4000" i="1" dirty="0" err="1"/>
              <a:t>Böhm</a:t>
            </a:r>
            <a:r>
              <a:rPr lang="en-US" sz="4000" i="1" dirty="0"/>
              <a:t>!</a:t>
            </a:r>
          </a:p>
        </p:txBody>
      </p:sp>
    </p:spTree>
    <p:extLst>
      <p:ext uri="{BB962C8B-B14F-4D97-AF65-F5344CB8AC3E}">
        <p14:creationId xmlns:p14="http://schemas.microsoft.com/office/powerpoint/2010/main" val="3247980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8790" y="43949"/>
            <a:ext cx="4794421" cy="6834600"/>
          </a:xfrm>
          <a:prstGeom prst="rect">
            <a:avLst/>
          </a:prstGeom>
          <a:blipFill>
            <a:blip r:embed="rId4">
              <a:extLst>
                <a:ext uri="{28A0092B-C50C-407E-A947-70E740481C1C}">
                  <a14:useLocalDpi xmlns:a14="http://schemas.microsoft.com/office/drawing/2010/main"/>
                </a:ext>
              </a:extLst>
            </a:blip>
            <a:tile tx="0" ty="0" sx="100000" sy="100000" flip="none" algn="tl"/>
          </a:blipFill>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50372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4944" y="58847"/>
            <a:ext cx="9282112" cy="6509474"/>
          </a:xfrm>
          <a:prstGeom prst="rect">
            <a:avLst/>
          </a:prstGeom>
        </p:spPr>
        <p:txBody>
          <a:bodyPr wrap="square">
            <a:spAutoFit/>
          </a:bodyPr>
          <a:lstStyle/>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2000" dirty="0">
                <a:latin typeface="Eras Demi ITC" panose="020B0805030504020804" pitchFamily="34" charset="0"/>
                <a:ea typeface="Times New Roman" panose="02020603050405020304" pitchFamily="18" charset="0"/>
              </a:rPr>
              <a:t>Clandestine Music Academies in the Camps</a:t>
            </a: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2000" dirty="0">
                <a:latin typeface="Eras Demi ITC" panose="020B0805030504020804" pitchFamily="34" charset="0"/>
                <a:ea typeface="Times New Roman" panose="02020603050405020304" pitchFamily="18" charset="0"/>
              </a:rPr>
              <a:t>SS Approbation for Music and Songs</a:t>
            </a: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2000" dirty="0">
                <a:latin typeface="Eras Demi ITC" panose="020B0805030504020804" pitchFamily="34" charset="0"/>
                <a:ea typeface="Times New Roman" panose="02020603050405020304" pitchFamily="18" charset="0"/>
              </a:rPr>
              <a:t>Prisoners Participating in Rebellions Killed While Singing</a:t>
            </a: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2000" dirty="0">
                <a:latin typeface="Eras Demi ITC" panose="020B0805030504020804" pitchFamily="34" charset="0"/>
                <a:ea typeface="Times New Roman" panose="02020603050405020304" pitchFamily="18" charset="0"/>
              </a:rPr>
              <a:t>Special Concerts Organized for the Inmates in the Sick Room</a:t>
            </a: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2000" dirty="0">
                <a:latin typeface="Eras Demi ITC" panose="020B0805030504020804" pitchFamily="34" charset="0"/>
                <a:ea typeface="Times New Roman" panose="02020603050405020304" pitchFamily="18" charset="0"/>
              </a:rPr>
              <a:t>Children's Songs in the Camps</a:t>
            </a: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2000" dirty="0">
                <a:latin typeface="Eras Demi ITC" panose="020B0805030504020804" pitchFamily="34" charset="0"/>
                <a:ea typeface="Times New Roman" panose="02020603050405020304" pitchFamily="18" charset="0"/>
              </a:rPr>
              <a:t>Post‑War Discrimination of this Repertory Unfortunately Even in Poland</a:t>
            </a: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2000" dirty="0">
                <a:latin typeface="Eras Demi ITC" panose="020B0805030504020804" pitchFamily="34" charset="0"/>
                <a:ea typeface="Times New Roman" panose="02020603050405020304" pitchFamily="18" charset="0"/>
              </a:rPr>
              <a:t>Different Kinds of Camp Orchestras</a:t>
            </a: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2000" dirty="0">
                <a:latin typeface="Eras Demi ITC" panose="020B0805030504020804" pitchFamily="34" charset="0"/>
                <a:ea typeface="Times New Roman" panose="02020603050405020304" pitchFamily="18" charset="0"/>
              </a:rPr>
              <a:t>Orgies Carried Out to the Accompaniment of Music</a:t>
            </a: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2000" dirty="0">
                <a:latin typeface="Eras Demi ITC" panose="020B0805030504020804" pitchFamily="34" charset="0"/>
                <a:ea typeface="Times New Roman" panose="02020603050405020304" pitchFamily="18" charset="0"/>
              </a:rPr>
              <a:t>Songs Officially Permitted</a:t>
            </a: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2000" dirty="0">
                <a:latin typeface="Eras Demi ITC" panose="020B0805030504020804" pitchFamily="34" charset="0"/>
                <a:ea typeface="Times New Roman" panose="02020603050405020304" pitchFamily="18" charset="0"/>
              </a:rPr>
              <a:t>Sabotage Songs</a:t>
            </a: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2000" dirty="0">
                <a:latin typeface="Eras Demi ITC" panose="020B0805030504020804" pitchFamily="34" charset="0"/>
                <a:ea typeface="Times New Roman" panose="02020603050405020304" pitchFamily="18" charset="0"/>
              </a:rPr>
              <a:t>Music Merging with Sadistic Acts</a:t>
            </a: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2000" dirty="0">
                <a:latin typeface="Eras Demi ITC" panose="020B0805030504020804" pitchFamily="34" charset="0"/>
                <a:ea typeface="Times New Roman" panose="02020603050405020304" pitchFamily="18" charset="0"/>
              </a:rPr>
              <a:t>Operas Written in the Camps</a:t>
            </a: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2000" dirty="0">
                <a:latin typeface="Eras Demi ITC" panose="020B0805030504020804" pitchFamily="34" charset="0"/>
                <a:ea typeface="Times New Roman" panose="02020603050405020304" pitchFamily="18" charset="0"/>
              </a:rPr>
              <a:t>&amp;c.</a:t>
            </a:r>
          </a:p>
          <a:p>
            <a:pPr>
              <a:lnSpc>
                <a:spcPct val="150000"/>
              </a:lnSpc>
            </a:pPr>
            <a:r>
              <a:rPr lang="en-US" dirty="0">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12453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0943" y="-1"/>
            <a:ext cx="11794602" cy="6740307"/>
          </a:xfrm>
          <a:prstGeom prst="rect">
            <a:avLst/>
          </a:prstGeom>
          <a:gradFill>
            <a:gsLst>
              <a:gs pos="16798">
                <a:srgbClr val="E8F1F9"/>
              </a:gs>
              <a:gs pos="33596">
                <a:srgbClr val="D9E8F5"/>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nchor="ctr">
            <a:spAutoFit/>
          </a:bodyPr>
          <a:lstStyle/>
          <a:p>
            <a:pPr algn="ctr"/>
            <a:r>
              <a:rPr lang="en-US" u="sng" dirty="0">
                <a:latin typeface="Bahnschrift SemiBold Condensed" panose="020B0502040204020203" pitchFamily="34" charset="0"/>
              </a:rPr>
              <a:t>bibliography &amp; further reading</a:t>
            </a:r>
          </a:p>
          <a:p>
            <a:endParaRPr lang="en-US" u="sng" dirty="0">
              <a:latin typeface="Bahnschrift SemiBold Condensed" panose="020B0502040204020203" pitchFamily="34" charset="0"/>
            </a:endParaRPr>
          </a:p>
          <a:p>
            <a:r>
              <a:rPr lang="en-US" dirty="0" err="1">
                <a:latin typeface="Bahnschrift SemiBold Condensed" panose="020B0502040204020203" pitchFamily="34" charset="0"/>
              </a:rPr>
              <a:t>Aleksander</a:t>
            </a:r>
            <a:r>
              <a:rPr lang="en-US" dirty="0">
                <a:latin typeface="Bahnschrift SemiBold Condensed" panose="020B0502040204020203" pitchFamily="34" charset="0"/>
              </a:rPr>
              <a:t> </a:t>
            </a:r>
            <a:r>
              <a:rPr lang="en-US" dirty="0" err="1">
                <a:latin typeface="Bahnschrift SemiBold Condensed" panose="020B0502040204020203" pitchFamily="34" charset="0"/>
              </a:rPr>
              <a:t>Kulisiewicz</a:t>
            </a:r>
            <a:r>
              <a:rPr lang="en-US" dirty="0">
                <a:latin typeface="Bahnschrift SemiBold Condensed" panose="020B0502040204020203" pitchFamily="34" charset="0"/>
              </a:rPr>
              <a:t>, </a:t>
            </a:r>
            <a:r>
              <a:rPr lang="en-US" i="1" dirty="0" err="1">
                <a:latin typeface="Bahnschrift SemiBold Condensed" panose="020B0502040204020203" pitchFamily="34" charset="0"/>
              </a:rPr>
              <a:t>Sachsenhausen</a:t>
            </a:r>
            <a:r>
              <a:rPr lang="en-US" i="1" dirty="0">
                <a:latin typeface="Bahnschrift SemiBold Condensed" panose="020B0502040204020203" pitchFamily="34" charset="0"/>
              </a:rPr>
              <a:t>: </a:t>
            </a:r>
            <a:r>
              <a:rPr lang="en-US" i="1" dirty="0" err="1">
                <a:latin typeface="Bahnschrift SemiBold Condensed" panose="020B0502040204020203" pitchFamily="34" charset="0"/>
              </a:rPr>
              <a:t>pamiętnik</a:t>
            </a:r>
            <a:r>
              <a:rPr lang="en-US" i="1" dirty="0">
                <a:latin typeface="Bahnschrift SemiBold Condensed" panose="020B0502040204020203" pitchFamily="34" charset="0"/>
              </a:rPr>
              <a:t> </a:t>
            </a:r>
            <a:r>
              <a:rPr lang="en-US" i="1" dirty="0" err="1">
                <a:latin typeface="Bahnschrift SemiBold Condensed" panose="020B0502040204020203" pitchFamily="34" charset="0"/>
              </a:rPr>
              <a:t>poetycki</a:t>
            </a:r>
            <a:r>
              <a:rPr lang="en-US" i="1" dirty="0">
                <a:latin typeface="Bahnschrift SemiBold Condensed" panose="020B0502040204020203" pitchFamily="34" charset="0"/>
              </a:rPr>
              <a:t>, 1939-1945</a:t>
            </a:r>
            <a:r>
              <a:rPr lang="en-US" dirty="0">
                <a:latin typeface="Bahnschrift SemiBold Condensed" panose="020B0502040204020203" pitchFamily="34" charset="0"/>
              </a:rPr>
              <a:t> (Lublin, </a:t>
            </a:r>
            <a:r>
              <a:rPr lang="en-US" dirty="0" err="1">
                <a:latin typeface="Bahnschrift SemiBold Condensed" panose="020B0502040204020203" pitchFamily="34" charset="0"/>
              </a:rPr>
              <a:t>Wydawnictwo</a:t>
            </a:r>
            <a:r>
              <a:rPr lang="en-US" dirty="0">
                <a:latin typeface="Bahnschrift SemiBold Condensed" panose="020B0502040204020203" pitchFamily="34" charset="0"/>
              </a:rPr>
              <a:t> </a:t>
            </a:r>
            <a:r>
              <a:rPr lang="en-US" dirty="0" err="1">
                <a:latin typeface="Bahnschrift SemiBold Condensed" panose="020B0502040204020203" pitchFamily="34" charset="0"/>
              </a:rPr>
              <a:t>Lubelskie</a:t>
            </a:r>
            <a:r>
              <a:rPr lang="en-US" dirty="0">
                <a:latin typeface="Bahnschrift SemiBold Condensed" panose="020B0502040204020203" pitchFamily="34" charset="0"/>
              </a:rPr>
              <a:t>, 1965)</a:t>
            </a:r>
          </a:p>
          <a:p>
            <a:endParaRPr lang="en-US" dirty="0">
              <a:latin typeface="Bahnschrift SemiBold Condensed" panose="020B0502040204020203" pitchFamily="34" charset="0"/>
            </a:endParaRPr>
          </a:p>
          <a:p>
            <a:r>
              <a:rPr lang="en-US" dirty="0">
                <a:latin typeface="Bahnschrift SemiBold Condensed" panose="020B0502040204020203" pitchFamily="34" charset="0"/>
              </a:rPr>
              <a:t>___, </a:t>
            </a:r>
            <a:r>
              <a:rPr lang="en-US" i="1" dirty="0" err="1">
                <a:latin typeface="Bahnschrift SemiBold Condensed" panose="020B0502040204020203" pitchFamily="34" charset="0"/>
              </a:rPr>
              <a:t>Adresse</a:t>
            </a:r>
            <a:r>
              <a:rPr lang="en-US" i="1" dirty="0">
                <a:latin typeface="Bahnschrift SemiBold Condensed" panose="020B0502040204020203" pitchFamily="34" charset="0"/>
              </a:rPr>
              <a:t>: </a:t>
            </a:r>
            <a:r>
              <a:rPr lang="en-US" i="1" dirty="0" err="1">
                <a:latin typeface="Bahnschrift SemiBold Condensed" panose="020B0502040204020203" pitchFamily="34" charset="0"/>
              </a:rPr>
              <a:t>Sachsenhausen</a:t>
            </a:r>
            <a:r>
              <a:rPr lang="en-US" i="1" dirty="0">
                <a:latin typeface="Bahnschrift SemiBold Condensed" panose="020B0502040204020203" pitchFamily="34" charset="0"/>
              </a:rPr>
              <a:t>: </a:t>
            </a:r>
            <a:r>
              <a:rPr lang="en-US" i="1" dirty="0" err="1">
                <a:latin typeface="Bahnschrift SemiBold Condensed" panose="020B0502040204020203" pitchFamily="34" charset="0"/>
              </a:rPr>
              <a:t>literarische</a:t>
            </a:r>
            <a:r>
              <a:rPr lang="en-US" i="1" dirty="0">
                <a:latin typeface="Bahnschrift SemiBold Condensed" panose="020B0502040204020203" pitchFamily="34" charset="0"/>
              </a:rPr>
              <a:t> </a:t>
            </a:r>
            <a:r>
              <a:rPr lang="en-US" i="1" dirty="0" err="1">
                <a:latin typeface="Bahnschrift SemiBold Condensed" panose="020B0502040204020203" pitchFamily="34" charset="0"/>
              </a:rPr>
              <a:t>Momentaufnahmen</a:t>
            </a:r>
            <a:r>
              <a:rPr lang="en-US" i="1" dirty="0">
                <a:latin typeface="Bahnschrift SemiBold Condensed" panose="020B0502040204020203" pitchFamily="34" charset="0"/>
              </a:rPr>
              <a:t> </a:t>
            </a:r>
            <a:r>
              <a:rPr lang="en-US" i="1" dirty="0" err="1">
                <a:latin typeface="Bahnschrift SemiBold Condensed" panose="020B0502040204020203" pitchFamily="34" charset="0"/>
              </a:rPr>
              <a:t>aus</a:t>
            </a:r>
            <a:r>
              <a:rPr lang="en-US" i="1" dirty="0">
                <a:latin typeface="Bahnschrift SemiBold Condensed" panose="020B0502040204020203" pitchFamily="34" charset="0"/>
              </a:rPr>
              <a:t> </a:t>
            </a:r>
            <a:r>
              <a:rPr lang="en-US" i="1" dirty="0" err="1">
                <a:latin typeface="Bahnschrift SemiBold Condensed" panose="020B0502040204020203" pitchFamily="34" charset="0"/>
              </a:rPr>
              <a:t>dem</a:t>
            </a:r>
            <a:r>
              <a:rPr lang="en-US" i="1" dirty="0">
                <a:latin typeface="Bahnschrift SemiBold Condensed" panose="020B0502040204020203" pitchFamily="34" charset="0"/>
              </a:rPr>
              <a:t> KZ</a:t>
            </a:r>
            <a:r>
              <a:rPr lang="en-US" dirty="0">
                <a:latin typeface="Bahnschrift SemiBold Condensed" panose="020B0502040204020203" pitchFamily="34" charset="0"/>
              </a:rPr>
              <a:t>, ed. C. </a:t>
            </a:r>
            <a:r>
              <a:rPr lang="en-US" dirty="0" err="1">
                <a:latin typeface="Bahnschrift SemiBold Condensed" panose="020B0502040204020203" pitchFamily="34" charset="0"/>
              </a:rPr>
              <a:t>Westermann</a:t>
            </a:r>
            <a:r>
              <a:rPr lang="en-US" dirty="0">
                <a:latin typeface="Bahnschrift SemiBold Condensed" panose="020B0502040204020203" pitchFamily="34" charset="0"/>
              </a:rPr>
              <a:t> (</a:t>
            </a:r>
            <a:r>
              <a:rPr lang="en-US" dirty="0" err="1">
                <a:latin typeface="Bahnschrift SemiBold Condensed" panose="020B0502040204020203" pitchFamily="34" charset="0"/>
              </a:rPr>
              <a:t>Gerlingen</a:t>
            </a:r>
            <a:r>
              <a:rPr lang="en-US" dirty="0">
                <a:latin typeface="Bahnschrift SemiBold Condensed" panose="020B0502040204020203" pitchFamily="34" charset="0"/>
              </a:rPr>
              <a:t>, </a:t>
            </a:r>
            <a:r>
              <a:rPr lang="en-US" dirty="0" err="1">
                <a:latin typeface="Bahnschrift SemiBold Condensed" panose="020B0502040204020203" pitchFamily="34" charset="0"/>
              </a:rPr>
              <a:t>Bleicher</a:t>
            </a:r>
            <a:r>
              <a:rPr lang="en-US" dirty="0">
                <a:latin typeface="Bahnschrift SemiBold Condensed" panose="020B0502040204020203" pitchFamily="34" charset="0"/>
              </a:rPr>
              <a:t>, 1997)</a:t>
            </a:r>
          </a:p>
          <a:p>
            <a:endParaRPr lang="en-US" dirty="0">
              <a:latin typeface="Bahnschrift SemiBold Condensed" panose="020B0502040204020203" pitchFamily="34" charset="0"/>
            </a:endParaRPr>
          </a:p>
          <a:p>
            <a:r>
              <a:rPr lang="en-US" dirty="0">
                <a:latin typeface="Bahnschrift SemiBold Condensed" panose="020B0502040204020203" pitchFamily="34" charset="0"/>
              </a:rPr>
              <a:t>Peter </a:t>
            </a:r>
            <a:r>
              <a:rPr lang="en-US" dirty="0" err="1">
                <a:latin typeface="Bahnschrift SemiBold Condensed" panose="020B0502040204020203" pitchFamily="34" charset="0"/>
              </a:rPr>
              <a:t>Wortsman</a:t>
            </a:r>
            <a:r>
              <a:rPr lang="en-US" dirty="0">
                <a:latin typeface="Bahnschrift SemiBold Condensed" panose="020B0502040204020203" pitchFamily="34" charset="0"/>
              </a:rPr>
              <a:t>, </a:t>
            </a:r>
            <a:r>
              <a:rPr lang="en-US" i="1" dirty="0">
                <a:latin typeface="Bahnschrift SemiBold Condensed" panose="020B0502040204020203" pitchFamily="34" charset="0"/>
              </a:rPr>
              <a:t>Orpheus Raising Hell: Memories of the Late </a:t>
            </a:r>
            <a:r>
              <a:rPr lang="en-US" i="1" dirty="0" err="1">
                <a:latin typeface="Bahnschrift SemiBold Condensed" panose="020B0502040204020203" pitchFamily="34" charset="0"/>
              </a:rPr>
              <a:t>Aleksander</a:t>
            </a:r>
            <a:r>
              <a:rPr lang="en-US" i="1" dirty="0">
                <a:latin typeface="Bahnschrift SemiBold Condensed" panose="020B0502040204020203" pitchFamily="34" charset="0"/>
              </a:rPr>
              <a:t> </a:t>
            </a:r>
            <a:r>
              <a:rPr lang="en-US" i="1" dirty="0" err="1">
                <a:latin typeface="Bahnschrift SemiBold Condensed" panose="020B0502040204020203" pitchFamily="34" charset="0"/>
              </a:rPr>
              <a:t>Kulisiewicz</a:t>
            </a:r>
            <a:r>
              <a:rPr lang="en-US" i="1" dirty="0">
                <a:latin typeface="Bahnschrift SemiBold Condensed" panose="020B0502040204020203" pitchFamily="34" charset="0"/>
              </a:rPr>
              <a:t>,</a:t>
            </a:r>
          </a:p>
          <a:p>
            <a:r>
              <a:rPr lang="en-US" dirty="0">
                <a:latin typeface="Bahnschrift SemiBold Condensed" panose="020B0502040204020203" pitchFamily="34" charset="0"/>
              </a:rPr>
              <a:t>www.ushmm.org/exhibition/music/popup/kulisiewicz_wortsman.php</a:t>
            </a:r>
          </a:p>
          <a:p>
            <a:endParaRPr lang="en-US" dirty="0">
              <a:latin typeface="Bahnschrift SemiBold Condensed" panose="020B0502040204020203" pitchFamily="34" charset="0"/>
            </a:endParaRPr>
          </a:p>
          <a:p>
            <a:r>
              <a:rPr lang="en-US" dirty="0">
                <a:latin typeface="Bahnschrift SemiBold Condensed" panose="020B0502040204020203" pitchFamily="34" charset="0"/>
              </a:rPr>
              <a:t>Barbara </a:t>
            </a:r>
            <a:r>
              <a:rPr lang="en-US" dirty="0" err="1">
                <a:latin typeface="Bahnschrift SemiBold Condensed" panose="020B0502040204020203" pitchFamily="34" charset="0"/>
              </a:rPr>
              <a:t>Milewski</a:t>
            </a:r>
            <a:r>
              <a:rPr lang="en-US" dirty="0">
                <a:latin typeface="Bahnschrift SemiBold Condensed" panose="020B0502040204020203" pitchFamily="34" charset="0"/>
              </a:rPr>
              <a:t>, “Remembering the Concentration Camps: </a:t>
            </a:r>
            <a:r>
              <a:rPr lang="en-US" dirty="0" err="1">
                <a:latin typeface="Bahnschrift SemiBold Condensed" panose="020B0502040204020203" pitchFamily="34" charset="0"/>
              </a:rPr>
              <a:t>Aleksander</a:t>
            </a:r>
            <a:r>
              <a:rPr lang="en-US" dirty="0">
                <a:latin typeface="Bahnschrift SemiBold Condensed" panose="020B0502040204020203" pitchFamily="34" charset="0"/>
              </a:rPr>
              <a:t> </a:t>
            </a:r>
            <a:r>
              <a:rPr lang="en-US" dirty="0" err="1">
                <a:latin typeface="Bahnschrift SemiBold Condensed" panose="020B0502040204020203" pitchFamily="34" charset="0"/>
              </a:rPr>
              <a:t>Kulisiewicz</a:t>
            </a:r>
            <a:r>
              <a:rPr lang="en-US" dirty="0">
                <a:latin typeface="Bahnschrift SemiBold Condensed" panose="020B0502040204020203" pitchFamily="34" charset="0"/>
              </a:rPr>
              <a:t> and His Concerts of Prisoners’ Songs in the Federal Republic of Germany,” in </a:t>
            </a:r>
            <a:r>
              <a:rPr lang="en-US" i="1" dirty="0">
                <a:latin typeface="Bahnschrift SemiBold Condensed" panose="020B0502040204020203" pitchFamily="34" charset="0"/>
              </a:rPr>
              <a:t>Dislocated Memories: Jews, Music, and Postwar German Culture</a:t>
            </a:r>
            <a:r>
              <a:rPr lang="en-US" dirty="0">
                <a:latin typeface="Bahnschrift SemiBold Condensed" panose="020B0502040204020203" pitchFamily="34" charset="0"/>
              </a:rPr>
              <a:t>, ed. T. </a:t>
            </a:r>
            <a:r>
              <a:rPr lang="en-US" dirty="0" err="1">
                <a:latin typeface="Bahnschrift SemiBold Condensed" panose="020B0502040204020203" pitchFamily="34" charset="0"/>
              </a:rPr>
              <a:t>Frühauf</a:t>
            </a:r>
            <a:r>
              <a:rPr lang="en-US" dirty="0">
                <a:latin typeface="Bahnschrift SemiBold Condensed" panose="020B0502040204020203" pitchFamily="34" charset="0"/>
              </a:rPr>
              <a:t> and L. Hirsch (Oxford </a:t>
            </a:r>
            <a:r>
              <a:rPr lang="en-US" dirty="0" err="1">
                <a:latin typeface="Bahnschrift SemiBold Condensed" panose="020B0502040204020203" pitchFamily="34" charset="0"/>
              </a:rPr>
              <a:t>Univ</a:t>
            </a:r>
            <a:r>
              <a:rPr lang="en-US" dirty="0">
                <a:latin typeface="Bahnschrift SemiBold Condensed" panose="020B0502040204020203" pitchFamily="34" charset="0"/>
              </a:rPr>
              <a:t> Press, 2014).</a:t>
            </a:r>
          </a:p>
          <a:p>
            <a:endParaRPr lang="en-US" dirty="0">
              <a:latin typeface="Bahnschrift SemiBold Condensed" panose="020B0502040204020203" pitchFamily="34" charset="0"/>
            </a:endParaRPr>
          </a:p>
          <a:p>
            <a:pPr algn="ctr"/>
            <a:r>
              <a:rPr lang="en-US" u="sng" dirty="0">
                <a:latin typeface="Bahnschrift SemiBold Condensed" panose="020B0502040204020203" pitchFamily="34" charset="0"/>
              </a:rPr>
              <a:t>discography &amp; further listening</a:t>
            </a:r>
          </a:p>
          <a:p>
            <a:pPr algn="ctr"/>
            <a:endParaRPr lang="en-US" u="sng" dirty="0">
              <a:latin typeface="Bahnschrift SemiBold Condensed" panose="020B0502040204020203" pitchFamily="34" charset="0"/>
            </a:endParaRPr>
          </a:p>
          <a:p>
            <a:r>
              <a:rPr lang="en-US" i="1" dirty="0">
                <a:latin typeface="Bahnschrift SemiBold Condensed" panose="020B0502040204020203" pitchFamily="34" charset="0"/>
              </a:rPr>
              <a:t>Ballads and Broadsides.  Songs from </a:t>
            </a:r>
            <a:r>
              <a:rPr lang="en-US" i="1" dirty="0" err="1">
                <a:latin typeface="Bahnschrift SemiBold Condensed" panose="020B0502040204020203" pitchFamily="34" charset="0"/>
              </a:rPr>
              <a:t>Sachsenhausen</a:t>
            </a:r>
            <a:r>
              <a:rPr lang="en-US" i="1" dirty="0">
                <a:latin typeface="Bahnschrift SemiBold Condensed" panose="020B0502040204020203" pitchFamily="34" charset="0"/>
              </a:rPr>
              <a:t> Concentration Camp, 1940-1945</a:t>
            </a:r>
            <a:r>
              <a:rPr lang="en-US" dirty="0">
                <a:latin typeface="Bahnschrift SemiBold Condensed" panose="020B0502040204020203" pitchFamily="34" charset="0"/>
              </a:rPr>
              <a:t> (USHMM, 2008)</a:t>
            </a:r>
          </a:p>
          <a:p>
            <a:endParaRPr lang="en-US" dirty="0">
              <a:latin typeface="Bahnschrift SemiBold Condensed" panose="020B0502040204020203" pitchFamily="34" charset="0"/>
            </a:endParaRPr>
          </a:p>
          <a:p>
            <a:r>
              <a:rPr lang="en-US" dirty="0">
                <a:latin typeface="Bahnschrift SemiBold Condensed" panose="020B0502040204020203" pitchFamily="34" charset="0"/>
              </a:rPr>
              <a:t>Donald McCullough, arranger, </a:t>
            </a:r>
            <a:r>
              <a:rPr lang="en-US" i="1" dirty="0">
                <a:latin typeface="Bahnschrift SemiBold Condensed" panose="020B0502040204020203" pitchFamily="34" charset="0"/>
              </a:rPr>
              <a:t>Holocaust Cantata</a:t>
            </a:r>
            <a:r>
              <a:rPr lang="en-US" dirty="0">
                <a:latin typeface="Bahnschrift SemiBold Condensed" panose="020B0502040204020203" pitchFamily="34" charset="0"/>
              </a:rPr>
              <a:t> (Albany Records, 1999)</a:t>
            </a:r>
          </a:p>
          <a:p>
            <a:endParaRPr lang="en-US" dirty="0">
              <a:latin typeface="Bahnschrift SemiBold Condensed" panose="020B0502040204020203" pitchFamily="34" charset="0"/>
            </a:endParaRPr>
          </a:p>
          <a:p>
            <a:r>
              <a:rPr lang="en-US" dirty="0">
                <a:latin typeface="Bahnschrift SemiBold Condensed" panose="020B0502040204020203" pitchFamily="34" charset="0"/>
              </a:rPr>
              <a:t>Paul </a:t>
            </a:r>
            <a:r>
              <a:rPr lang="en-US" dirty="0" err="1">
                <a:latin typeface="Bahnschrift SemiBold Condensed" panose="020B0502040204020203" pitchFamily="34" charset="0"/>
              </a:rPr>
              <a:t>Schoenfield</a:t>
            </a:r>
            <a:r>
              <a:rPr lang="en-US" dirty="0">
                <a:latin typeface="Bahnschrift SemiBold Condensed" panose="020B0502040204020203" pitchFamily="34" charset="0"/>
              </a:rPr>
              <a:t>, </a:t>
            </a:r>
            <a:r>
              <a:rPr lang="en-US" i="1" dirty="0">
                <a:latin typeface="Bahnschrift SemiBold Condensed" panose="020B0502040204020203" pitchFamily="34" charset="0"/>
              </a:rPr>
              <a:t>Camp Songs and Ghetto Songs</a:t>
            </a:r>
            <a:r>
              <a:rPr lang="en-US" dirty="0">
                <a:latin typeface="Bahnschrift SemiBold Condensed" panose="020B0502040204020203" pitchFamily="34" charset="0"/>
              </a:rPr>
              <a:t> (Naxos, 2008)</a:t>
            </a:r>
          </a:p>
          <a:p>
            <a:endParaRPr lang="en-US" dirty="0">
              <a:latin typeface="Bahnschrift SemiBold Condensed" panose="020B0502040204020203" pitchFamily="34" charset="0"/>
            </a:endParaRPr>
          </a:p>
          <a:p>
            <a:r>
              <a:rPr lang="en-US" dirty="0">
                <a:latin typeface="Bahnschrift SemiBold Condensed" panose="020B0502040204020203" pitchFamily="34" charset="0"/>
              </a:rPr>
              <a:t>Francesco </a:t>
            </a:r>
            <a:r>
              <a:rPr lang="en-US" dirty="0" err="1">
                <a:latin typeface="Bahnschrift SemiBold Condensed" panose="020B0502040204020203" pitchFamily="34" charset="0"/>
              </a:rPr>
              <a:t>Lotoro</a:t>
            </a:r>
            <a:r>
              <a:rPr lang="en-US" dirty="0">
                <a:latin typeface="Bahnschrift SemiBold Condensed" panose="020B0502040204020203" pitchFamily="34" charset="0"/>
              </a:rPr>
              <a:t>, </a:t>
            </a:r>
            <a:r>
              <a:rPr lang="en-US" i="1" dirty="0">
                <a:latin typeface="Bahnschrift SemiBold Condensed" panose="020B0502040204020203" pitchFamily="34" charset="0"/>
              </a:rPr>
              <a:t>KZ </a:t>
            </a:r>
            <a:r>
              <a:rPr lang="en-US" i="1" dirty="0" err="1">
                <a:latin typeface="Bahnschrift SemiBold Condensed" panose="020B0502040204020203" pitchFamily="34" charset="0"/>
              </a:rPr>
              <a:t>Musik</a:t>
            </a:r>
            <a:r>
              <a:rPr lang="en-US" dirty="0">
                <a:latin typeface="Bahnschrift SemiBold Condensed" panose="020B0502040204020203" pitchFamily="34" charset="0"/>
              </a:rPr>
              <a:t> (24 CD anthology; </a:t>
            </a:r>
            <a:r>
              <a:rPr lang="en-US" dirty="0" err="1">
                <a:latin typeface="Bahnschrift SemiBold Condensed" panose="020B0502040204020203" pitchFamily="34" charset="0"/>
              </a:rPr>
              <a:t>Musikstrasse</a:t>
            </a:r>
            <a:r>
              <a:rPr lang="en-US" dirty="0">
                <a:latin typeface="Bahnschrift SemiBold Condensed" panose="020B0502040204020203" pitchFamily="34" charset="0"/>
              </a:rPr>
              <a:t>, 2011)</a:t>
            </a:r>
          </a:p>
          <a:p>
            <a:endParaRPr lang="en-US" dirty="0">
              <a:latin typeface="Bahnschrift SemiBold Condensed" panose="020B0502040204020203" pitchFamily="34" charset="0"/>
            </a:endParaRPr>
          </a:p>
          <a:p>
            <a:r>
              <a:rPr lang="en-US" i="1" dirty="0" err="1">
                <a:latin typeface="Bahnschrift SemiBold Condensed" panose="020B0502040204020203" pitchFamily="34" charset="0"/>
              </a:rPr>
              <a:t>Aleksander</a:t>
            </a:r>
            <a:r>
              <a:rPr lang="en-US" i="1" dirty="0">
                <a:latin typeface="Bahnschrift SemiBold Condensed" panose="020B0502040204020203" pitchFamily="34" charset="0"/>
              </a:rPr>
              <a:t> </a:t>
            </a:r>
            <a:r>
              <a:rPr lang="en-US" i="1" dirty="0" err="1">
                <a:latin typeface="Bahnschrift SemiBold Condensed" panose="020B0502040204020203" pitchFamily="34" charset="0"/>
              </a:rPr>
              <a:t>Kulisiewicz</a:t>
            </a:r>
            <a:r>
              <a:rPr lang="en-US" i="1" dirty="0">
                <a:latin typeface="Bahnschrift SemiBold Condensed" panose="020B0502040204020203" pitchFamily="34" charset="0"/>
              </a:rPr>
              <a:t>, Songs from the Depths of Hell</a:t>
            </a:r>
            <a:r>
              <a:rPr lang="en-US" dirty="0">
                <a:latin typeface="Bahnschrift SemiBold Condensed" panose="020B0502040204020203" pitchFamily="34" charset="0"/>
              </a:rPr>
              <a:t> (BBC Radio 4 Documentary), www.bbc.co.uk/programmes/p06z3pps/p06z3mg9</a:t>
            </a:r>
          </a:p>
          <a:p>
            <a:endParaRPr lang="en-US" dirty="0"/>
          </a:p>
        </p:txBody>
      </p:sp>
    </p:spTree>
    <p:extLst>
      <p:ext uri="{BB962C8B-B14F-4D97-AF65-F5344CB8AC3E}">
        <p14:creationId xmlns:p14="http://schemas.microsoft.com/office/powerpoint/2010/main" val="1514173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2961" y="0"/>
            <a:ext cx="5883798" cy="6858000"/>
          </a:xfrm>
          <a:prstGeom prst="rect">
            <a:avLst/>
          </a:prstGeom>
        </p:spPr>
      </p:pic>
    </p:spTree>
    <p:extLst>
      <p:ext uri="{BB962C8B-B14F-4D97-AF65-F5344CB8AC3E}">
        <p14:creationId xmlns:p14="http://schemas.microsoft.com/office/powerpoint/2010/main" val="2473355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8790" y="43949"/>
            <a:ext cx="4794421" cy="6834600"/>
          </a:xfrm>
          <a:prstGeom prst="rect">
            <a:avLst/>
          </a:prstGeom>
          <a:blipFill>
            <a:blip r:embed="rId4">
              <a:extLst>
                <a:ext uri="{28A0092B-C50C-407E-A947-70E740481C1C}">
                  <a14:useLocalDpi xmlns:a14="http://schemas.microsoft.com/office/drawing/2010/main"/>
                </a:ext>
              </a:extLst>
            </a:blip>
            <a:tile tx="0" ty="0" sx="100000" sy="100000" flip="none" algn="tl"/>
          </a:blipFill>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14629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93309" y="-54429"/>
            <a:ext cx="6005383" cy="6863295"/>
          </a:xfrm>
          <a:prstGeom prst="rect">
            <a:avLst/>
          </a:prstGeom>
        </p:spPr>
      </p:pic>
    </p:spTree>
    <p:extLst>
      <p:ext uri="{BB962C8B-B14F-4D97-AF65-F5344CB8AC3E}">
        <p14:creationId xmlns:p14="http://schemas.microsoft.com/office/powerpoint/2010/main" val="96200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33765" y="1"/>
            <a:ext cx="8524470" cy="6826368"/>
          </a:xfrm>
          <a:prstGeom prst="rect">
            <a:avLst/>
          </a:prstGeom>
          <a:blipFill>
            <a:blip r:embed="rId3">
              <a:extLst>
                <a:ext uri="{28A0092B-C50C-407E-A947-70E740481C1C}">
                  <a14:useLocalDpi xmlns:a14="http://schemas.microsoft.com/office/drawing/2010/main"/>
                </a:ext>
              </a:extLst>
            </a:blip>
            <a:tile tx="0" ty="0" sx="100000" sy="100000" flip="none" algn="tl"/>
          </a:blipFill>
        </p:spPr>
      </p:pic>
    </p:spTree>
    <p:extLst>
      <p:ext uri="{BB962C8B-B14F-4D97-AF65-F5344CB8AC3E}">
        <p14:creationId xmlns:p14="http://schemas.microsoft.com/office/powerpoint/2010/main" val="1598374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3596">
              <a:srgbClr val="D9E8F5"/>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90755" y="655548"/>
            <a:ext cx="5810491" cy="5150208"/>
          </a:xfrm>
          <a:prstGeom prst="rect">
            <a:avLst/>
          </a:prstGeom>
        </p:spPr>
      </p:pic>
    </p:spTree>
    <p:extLst>
      <p:ext uri="{BB962C8B-B14F-4D97-AF65-F5344CB8AC3E}">
        <p14:creationId xmlns:p14="http://schemas.microsoft.com/office/powerpoint/2010/main" val="1327215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Rectangle 4"/>
          <p:cNvSpPr/>
          <p:nvPr/>
        </p:nvSpPr>
        <p:spPr>
          <a:xfrm>
            <a:off x="1518213" y="486136"/>
            <a:ext cx="9155575" cy="3785652"/>
          </a:xfrm>
          <a:prstGeom prst="rect">
            <a:avLst/>
          </a:prstGeom>
        </p:spPr>
        <p:txBody>
          <a:bodyPr wrap="square">
            <a:spAutoFit/>
          </a:bodyPr>
          <a:lstStyle/>
          <a:p>
            <a:pPr algn="ctr"/>
            <a:r>
              <a:rPr lang="en-US" sz="4000" dirty="0"/>
              <a:t>“</a:t>
            </a:r>
            <a:r>
              <a:rPr lang="en-US" sz="4000" dirty="0" err="1"/>
              <a:t>Czarny</a:t>
            </a:r>
            <a:r>
              <a:rPr lang="en-US" sz="4000" dirty="0"/>
              <a:t> </a:t>
            </a:r>
            <a:r>
              <a:rPr lang="en-US" sz="4000" dirty="0" err="1"/>
              <a:t>Böhm</a:t>
            </a:r>
            <a:r>
              <a:rPr lang="en-US" sz="4000" dirty="0"/>
              <a:t>”</a:t>
            </a:r>
          </a:p>
          <a:p>
            <a:pPr algn="ctr"/>
            <a:endParaRPr lang="en-US" sz="4000" dirty="0"/>
          </a:p>
          <a:p>
            <a:pPr algn="ctr"/>
            <a:r>
              <a:rPr lang="en-US" sz="4000" dirty="0"/>
              <a:t>Whether it's by night or day,</a:t>
            </a:r>
          </a:p>
          <a:p>
            <a:pPr algn="ctr"/>
            <a:r>
              <a:rPr lang="en-US" sz="4000" dirty="0"/>
              <a:t>I burn corpses—jump for joy!</a:t>
            </a:r>
          </a:p>
          <a:p>
            <a:pPr algn="ctr"/>
            <a:r>
              <a:rPr lang="en-US" sz="4000" dirty="0"/>
              <a:t>I make a black black smoky smoke—</a:t>
            </a:r>
          </a:p>
          <a:p>
            <a:pPr algn="ctr"/>
            <a:r>
              <a:rPr lang="en-US" sz="4000" dirty="0" err="1"/>
              <a:t>'Cause</a:t>
            </a:r>
            <a:r>
              <a:rPr lang="en-US" sz="4000" dirty="0"/>
              <a:t> I am black black </a:t>
            </a:r>
            <a:r>
              <a:rPr lang="en-US" sz="4000" dirty="0" err="1"/>
              <a:t>Böhm</a:t>
            </a:r>
            <a:r>
              <a:rPr lang="en-US" sz="4000" dirty="0"/>
              <a:t>!</a:t>
            </a:r>
          </a:p>
        </p:txBody>
      </p:sp>
      <p:pic>
        <p:nvPicPr>
          <p:cNvPr id="2" name="01 Czarny-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39092" y="4964151"/>
            <a:ext cx="609600" cy="609600"/>
          </a:xfrm>
          <a:prstGeom prst="rect">
            <a:avLst/>
          </a:prstGeom>
        </p:spPr>
      </p:pic>
    </p:spTree>
    <p:extLst>
      <p:ext uri="{BB962C8B-B14F-4D97-AF65-F5344CB8AC3E}">
        <p14:creationId xmlns:p14="http://schemas.microsoft.com/office/powerpoint/2010/main" val="401710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TM16401371[[fn=Atlas]]</Template>
  <TotalTime>3</TotalTime>
  <Words>777</Words>
  <Application>Microsoft Office PowerPoint</Application>
  <PresentationFormat>Widescreen</PresentationFormat>
  <Paragraphs>108</Paragraphs>
  <Slides>30</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Bahnschrift SemiBold Condensed</vt:lpstr>
      <vt:lpstr>Calibri</vt:lpstr>
      <vt:lpstr>Calibri Light</vt:lpstr>
      <vt:lpstr>Eras Demi ITC</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Holocaust Memorial Museum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Werb, Bret</dc:creator>
  <cp:lastModifiedBy>Hahn, Michelle</cp:lastModifiedBy>
  <cp:revision>55</cp:revision>
  <dcterms:created xsi:type="dcterms:W3CDTF">2017-10-03T21:17:39Z</dcterms:created>
  <dcterms:modified xsi:type="dcterms:W3CDTF">2019-08-15T15:23:59Z</dcterms:modified>
</cp:coreProperties>
</file>