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6" r:id="rId2"/>
    <p:sldId id="279" r:id="rId3"/>
    <p:sldId id="258" r:id="rId4"/>
    <p:sldId id="280" r:id="rId5"/>
    <p:sldId id="305" r:id="rId6"/>
    <p:sldId id="281" r:id="rId7"/>
    <p:sldId id="259" r:id="rId8"/>
    <p:sldId id="286" r:id="rId9"/>
    <p:sldId id="287" r:id="rId10"/>
    <p:sldId id="289" r:id="rId11"/>
    <p:sldId id="302" r:id="rId12"/>
    <p:sldId id="303" r:id="rId13"/>
    <p:sldId id="304" r:id="rId14"/>
    <p:sldId id="261" r:id="rId15"/>
    <p:sldId id="262" r:id="rId16"/>
    <p:sldId id="263" r:id="rId17"/>
    <p:sldId id="291" r:id="rId18"/>
    <p:sldId id="264" r:id="rId19"/>
    <p:sldId id="265" r:id="rId20"/>
    <p:sldId id="266" r:id="rId21"/>
    <p:sldId id="290" r:id="rId22"/>
    <p:sldId id="268" r:id="rId23"/>
    <p:sldId id="269" r:id="rId24"/>
    <p:sldId id="292" r:id="rId25"/>
    <p:sldId id="301" r:id="rId26"/>
    <p:sldId id="271" r:id="rId27"/>
    <p:sldId id="294" r:id="rId28"/>
    <p:sldId id="295" r:id="rId29"/>
    <p:sldId id="296" r:id="rId30"/>
    <p:sldId id="297" r:id="rId31"/>
    <p:sldId id="298" r:id="rId32"/>
    <p:sldId id="272" r:id="rId33"/>
    <p:sldId id="299" r:id="rId34"/>
    <p:sldId id="273" r:id="rId35"/>
    <p:sldId id="274" r:id="rId36"/>
    <p:sldId id="306" r:id="rId37"/>
    <p:sldId id="275" r:id="rId38"/>
  </p:sldIdLst>
  <p:sldSz cx="9144000" cy="6858000" type="screen4x3"/>
  <p:notesSz cx="6858000" cy="9144000"/>
  <p:embeddedFontLst>
    <p:embeddedFont>
      <p:font typeface="VistaSansBook" panose="02000603050000020004" pitchFamily="2" charset="0"/>
      <p:regular r:id="rId40"/>
    </p:embeddedFont>
    <p:embeddedFont>
      <p:font typeface="VistaSansBold" panose="02000803040000020004" pitchFamily="2" charset="0"/>
      <p:bold r:id="rId41"/>
    </p:embeddedFont>
    <p:embeddedFont>
      <p:font typeface="Calibri" panose="020F050202020403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4">
          <p15:clr>
            <a:srgbClr val="A4A3A4"/>
          </p15:clr>
        </p15:guide>
        <p15:guide id="2" orient="horz" pos="873">
          <p15:clr>
            <a:srgbClr val="A4A3A4"/>
          </p15:clr>
        </p15:guide>
        <p15:guide id="3" orient="horz" pos="182">
          <p15:clr>
            <a:srgbClr val="A4A3A4"/>
          </p15:clr>
        </p15:guide>
        <p15:guide id="4" orient="horz" pos="3952">
          <p15:clr>
            <a:srgbClr val="A4A3A4"/>
          </p15:clr>
        </p15:guide>
        <p15:guide id="5" pos="226">
          <p15:clr>
            <a:srgbClr val="A4A3A4"/>
          </p15:clr>
        </p15:guide>
        <p15:guide id="6" pos="55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showGuides="1">
      <p:cViewPr varScale="1">
        <p:scale>
          <a:sx n="124" d="100"/>
          <a:sy n="124" d="100"/>
        </p:scale>
        <p:origin x="1344" y="108"/>
      </p:cViewPr>
      <p:guideLst>
        <p:guide orient="horz" pos="3684"/>
        <p:guide orient="horz" pos="873"/>
        <p:guide orient="horz" pos="182"/>
        <p:guide orient="horz" pos="3952"/>
        <p:guide pos="226"/>
        <p:guide pos="55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2E1B5-27D1-4480-B4E4-6E5C9A5730E0}" type="datetimeFigureOut">
              <a:rPr lang="de-DE" smtClean="0"/>
              <a:t>30.08.2018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20E09-FE0D-4F47-8848-542D6C53A253}" type="slidenum">
              <a:rPr lang="de-DE" smtClean="0"/>
              <a:t>‹Nr.›</a:t>
            </a:fld>
            <a:endParaRPr lang="de-DE"/>
          </a:p>
        </p:txBody>
      </p:sp>
    </p:spTree>
    <p:extLst>
      <p:ext uri="{BB962C8B-B14F-4D97-AF65-F5344CB8AC3E}">
        <p14:creationId xmlns:p14="http://schemas.microsoft.com/office/powerpoint/2010/main" val="2352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9" t="610" r="312" b="263"/>
          <a:stretch/>
        </p:blipFill>
        <p:spPr>
          <a:xfrm>
            <a:off x="0" y="2750400"/>
            <a:ext cx="9144000" cy="4107600"/>
          </a:xfrm>
          <a:prstGeom prst="rect">
            <a:avLst/>
          </a:prstGeom>
        </p:spPr>
      </p:pic>
      <p:sp>
        <p:nvSpPr>
          <p:cNvPr id="3" name="Untertitel 2"/>
          <p:cNvSpPr>
            <a:spLocks noGrp="1"/>
          </p:cNvSpPr>
          <p:nvPr>
            <p:ph type="subTitle" idx="1" hasCustomPrompt="1"/>
          </p:nvPr>
        </p:nvSpPr>
        <p:spPr>
          <a:xfrm>
            <a:off x="827584" y="2988000"/>
            <a:ext cx="7488000" cy="936000"/>
          </a:xfrm>
        </p:spPr>
        <p:txBody>
          <a:bodyPr/>
          <a:lstStyle>
            <a:lvl1pPr marL="0" indent="0" algn="l">
              <a:spcBef>
                <a:spcPts val="0"/>
              </a:spcBef>
              <a:spcAft>
                <a:spcPts val="0"/>
              </a:spcAft>
              <a:buNone/>
              <a:defRPr sz="1800" b="0" cap="none" baseline="0">
                <a:solidFill>
                  <a:schemeClr val="bg1"/>
                </a:solidFill>
                <a:latin typeface="+mj-lt"/>
              </a:defRPr>
            </a:lvl1pPr>
            <a:lvl2pPr marL="0" indent="0" algn="l">
              <a:spcBef>
                <a:spcPts val="0"/>
              </a:spcBef>
              <a:spcAft>
                <a:spcPts val="0"/>
              </a:spcAft>
              <a:buNone/>
              <a:defRPr sz="1800" b="0" cap="none" baseline="0">
                <a:solidFill>
                  <a:schemeClr val="bg1"/>
                </a:solidFill>
                <a:latin typeface="+mn-lt"/>
              </a:defRPr>
            </a:lvl2pPr>
            <a:lvl3pPr marL="0" indent="0" algn="l">
              <a:spcBef>
                <a:spcPts val="0"/>
              </a:spcBef>
              <a:spcAft>
                <a:spcPts val="0"/>
              </a:spcAft>
              <a:buNone/>
              <a:defRPr sz="1800" b="0" cap="none" baseline="0">
                <a:solidFill>
                  <a:schemeClr val="bg1"/>
                </a:solidFill>
                <a:latin typeface="+mn-lt"/>
              </a:defRPr>
            </a:lvl3pPr>
            <a:lvl4pPr marL="0" indent="0" algn="l">
              <a:spcBef>
                <a:spcPts val="0"/>
              </a:spcBef>
              <a:spcAft>
                <a:spcPts val="0"/>
              </a:spcAft>
              <a:buNone/>
              <a:defRPr sz="1800" b="0" cap="none" baseline="0">
                <a:solidFill>
                  <a:schemeClr val="bg1"/>
                </a:solidFill>
                <a:latin typeface="+mn-lt"/>
              </a:defRPr>
            </a:lvl4pPr>
            <a:lvl5pPr marL="0" indent="0" algn="l">
              <a:spcBef>
                <a:spcPts val="0"/>
              </a:spcBef>
              <a:spcAft>
                <a:spcPts val="0"/>
              </a:spcAft>
              <a:buNone/>
              <a:defRPr sz="1800" b="0" cap="none" baseline="0">
                <a:solidFill>
                  <a:schemeClr val="bg1"/>
                </a:solidFill>
                <a:latin typeface="+mn-lt"/>
              </a:defRPr>
            </a:lvl5pPr>
            <a:lvl6pPr marL="0" indent="0" algn="l">
              <a:spcBef>
                <a:spcPts val="0"/>
              </a:spcBef>
              <a:spcAft>
                <a:spcPts val="0"/>
              </a:spcAft>
              <a:buNone/>
              <a:defRPr sz="1800" b="0" cap="none" baseline="0">
                <a:solidFill>
                  <a:schemeClr val="bg1"/>
                </a:solidFill>
                <a:latin typeface="+mn-lt"/>
              </a:defRPr>
            </a:lvl6pPr>
            <a:lvl7pPr marL="0" indent="0" algn="l">
              <a:spcBef>
                <a:spcPts val="0"/>
              </a:spcBef>
              <a:spcAft>
                <a:spcPts val="0"/>
              </a:spcAft>
              <a:buNone/>
              <a:defRPr sz="1800" b="0" cap="none" baseline="0">
                <a:solidFill>
                  <a:schemeClr val="bg1"/>
                </a:solidFill>
                <a:latin typeface="+mn-lt"/>
              </a:defRPr>
            </a:lvl7pPr>
            <a:lvl8pPr marL="0" indent="0" algn="l">
              <a:spcBef>
                <a:spcPts val="0"/>
              </a:spcBef>
              <a:spcAft>
                <a:spcPts val="0"/>
              </a:spcAft>
              <a:buNone/>
              <a:defRPr sz="1800" b="0" cap="none" baseline="0">
                <a:solidFill>
                  <a:schemeClr val="bg1"/>
                </a:solidFill>
                <a:latin typeface="+mn-lt"/>
              </a:defRPr>
            </a:lvl8pPr>
            <a:lvl9pPr marL="0" indent="0" algn="l">
              <a:spcBef>
                <a:spcPts val="0"/>
              </a:spcBef>
              <a:spcAft>
                <a:spcPts val="0"/>
              </a:spcAft>
              <a:buNone/>
              <a:defRPr sz="1800" b="0" cap="none" baseline="0">
                <a:solidFill>
                  <a:schemeClr val="bg1"/>
                </a:solidFill>
                <a:latin typeface="+mn-lt"/>
              </a:defRPr>
            </a:lvl9pPr>
          </a:lstStyle>
          <a:p>
            <a:pPr lvl="0"/>
            <a:r>
              <a:rPr lang="de-DE" dirty="0" smtClean="0"/>
              <a:t>Untertitel bearbeiten</a:t>
            </a:r>
          </a:p>
          <a:p>
            <a:pPr lvl="1"/>
            <a:r>
              <a:rPr lang="de-DE" dirty="0" smtClean="0"/>
              <a:t>Zweite Ebene</a:t>
            </a:r>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000" y="360000"/>
            <a:ext cx="1944836" cy="554400"/>
          </a:xfrm>
          <a:prstGeom prst="rect">
            <a:avLst/>
          </a:prstGeom>
        </p:spPr>
      </p:pic>
      <p:sp>
        <p:nvSpPr>
          <p:cNvPr id="6" name="Datumsplatzhalter 5"/>
          <p:cNvSpPr>
            <a:spLocks noGrp="1"/>
          </p:cNvSpPr>
          <p:nvPr>
            <p:ph type="dt" sz="half" idx="10"/>
          </p:nvPr>
        </p:nvSpPr>
        <p:spPr>
          <a:xfrm>
            <a:off x="828000" y="6192000"/>
            <a:ext cx="1944000" cy="180000"/>
          </a:xfrm>
        </p:spPr>
        <p:txBody>
          <a:bodyPr/>
          <a:lstStyle>
            <a:lvl1pPr>
              <a:defRPr sz="1200">
                <a:solidFill>
                  <a:schemeClr val="bg1"/>
                </a:solidFill>
                <a:latin typeface="+mj-lt"/>
              </a:defRPr>
            </a:lvl1pPr>
          </a:lstStyle>
          <a:p>
            <a:fld id="{B090D2F3-50D9-4646-8BBE-45BEA46373B9}" type="datetime4">
              <a:rPr lang="de-DE" smtClean="0"/>
              <a:t>30. August 2018</a:t>
            </a:fld>
            <a:endParaRPr lang="de-DE" dirty="0"/>
          </a:p>
        </p:txBody>
      </p:sp>
      <p:sp>
        <p:nvSpPr>
          <p:cNvPr id="12" name="Textplatzhalter 11"/>
          <p:cNvSpPr>
            <a:spLocks noGrp="1"/>
          </p:cNvSpPr>
          <p:nvPr>
            <p:ph type="body" sz="quarter" idx="11"/>
          </p:nvPr>
        </p:nvSpPr>
        <p:spPr>
          <a:xfrm>
            <a:off x="827584" y="6376566"/>
            <a:ext cx="7488000" cy="216000"/>
          </a:xfrm>
        </p:spPr>
        <p:txBody>
          <a:bodyPr/>
          <a:lstStyle>
            <a:lvl1pPr marL="0" indent="0">
              <a:spcBef>
                <a:spcPts val="0"/>
              </a:spcBef>
              <a:spcAft>
                <a:spcPts val="0"/>
              </a:spcAft>
              <a:buFont typeface="Arial" pitchFamily="34" charset="0"/>
              <a:buNone/>
              <a:defRPr sz="1200" cap="none" baseline="0">
                <a:solidFill>
                  <a:schemeClr val="bg1"/>
                </a:solidFill>
                <a:latin typeface="+mn-lt"/>
              </a:defRPr>
            </a:lvl1pPr>
            <a:lvl2pPr marL="0" indent="0">
              <a:spcBef>
                <a:spcPts val="0"/>
              </a:spcBef>
              <a:spcAft>
                <a:spcPts val="0"/>
              </a:spcAft>
              <a:buFont typeface="Arial" pitchFamily="34" charset="0"/>
              <a:buNone/>
              <a:defRPr sz="1200" cap="none" baseline="0">
                <a:latin typeface="+mn-lt"/>
              </a:defRPr>
            </a:lvl2pPr>
            <a:lvl3pPr marL="0" indent="0">
              <a:spcBef>
                <a:spcPts val="0"/>
              </a:spcBef>
              <a:spcAft>
                <a:spcPts val="0"/>
              </a:spcAft>
              <a:buNone/>
              <a:defRPr sz="1200" cap="none" baseline="0">
                <a:latin typeface="+mn-lt"/>
              </a:defRPr>
            </a:lvl3pPr>
            <a:lvl4pPr marL="0" indent="0">
              <a:spcBef>
                <a:spcPts val="0"/>
              </a:spcBef>
              <a:spcAft>
                <a:spcPts val="0"/>
              </a:spcAft>
              <a:buNone/>
              <a:defRPr sz="1200" cap="none" baseline="0">
                <a:latin typeface="+mn-lt"/>
              </a:defRPr>
            </a:lvl4pPr>
            <a:lvl5pPr marL="0" indent="0">
              <a:spcBef>
                <a:spcPts val="0"/>
              </a:spcBef>
              <a:spcAft>
                <a:spcPts val="0"/>
              </a:spcAft>
              <a:buNone/>
              <a:defRPr sz="1200" cap="none" baseline="0">
                <a:latin typeface="+mn-lt"/>
              </a:defRPr>
            </a:lvl5pPr>
            <a:lvl6pPr marL="0" indent="0">
              <a:spcBef>
                <a:spcPts val="0"/>
              </a:spcBef>
              <a:spcAft>
                <a:spcPts val="0"/>
              </a:spcAft>
              <a:buNone/>
              <a:defRPr sz="1200" cap="none" baseline="0">
                <a:latin typeface="+mn-lt"/>
              </a:defRPr>
            </a:lvl6pPr>
            <a:lvl7pPr marL="0" indent="0">
              <a:spcBef>
                <a:spcPts val="0"/>
              </a:spcBef>
              <a:spcAft>
                <a:spcPts val="0"/>
              </a:spcAft>
              <a:buNone/>
              <a:defRPr sz="1200" cap="none" baseline="0">
                <a:latin typeface="+mn-lt"/>
              </a:defRPr>
            </a:lvl7pPr>
            <a:lvl8pPr marL="0" indent="0">
              <a:spcBef>
                <a:spcPts val="0"/>
              </a:spcBef>
              <a:spcAft>
                <a:spcPts val="0"/>
              </a:spcAft>
              <a:buNone/>
              <a:defRPr sz="1200" cap="none" baseline="0">
                <a:latin typeface="+mn-lt"/>
              </a:defRPr>
            </a:lvl8pPr>
            <a:lvl9pPr marL="0" indent="0">
              <a:spcBef>
                <a:spcPts val="0"/>
              </a:spcBef>
              <a:spcAft>
                <a:spcPts val="0"/>
              </a:spcAft>
              <a:buNone/>
              <a:defRPr sz="1200" cap="none" baseline="0">
                <a:latin typeface="+mn-lt"/>
              </a:defRPr>
            </a:lvl9pPr>
          </a:lstStyle>
          <a:p>
            <a:pPr lvl="0"/>
            <a:r>
              <a:rPr lang="de-DE" smtClean="0"/>
              <a:t>Formatvorlagen des Textmasters bearbeiten</a:t>
            </a:r>
          </a:p>
        </p:txBody>
      </p:sp>
      <p:sp>
        <p:nvSpPr>
          <p:cNvPr id="11" name="Textplatzhalter 10"/>
          <p:cNvSpPr>
            <a:spLocks noGrp="1"/>
          </p:cNvSpPr>
          <p:nvPr>
            <p:ph type="body" sz="quarter" idx="12" hasCustomPrompt="1"/>
          </p:nvPr>
        </p:nvSpPr>
        <p:spPr>
          <a:xfrm>
            <a:off x="827584" y="1296000"/>
            <a:ext cx="7488000" cy="1224136"/>
          </a:xfrm>
        </p:spPr>
        <p:txBody>
          <a:bodyPr anchor="b" anchorCtr="0"/>
          <a:lstStyle>
            <a:lvl1pPr marL="0" indent="0">
              <a:spcBef>
                <a:spcPts val="0"/>
              </a:spcBef>
              <a:spcAft>
                <a:spcPts val="0"/>
              </a:spcAft>
              <a:buFont typeface="Arial" pitchFamily="34" charset="0"/>
              <a:buNone/>
              <a:defRPr sz="2600" cap="none" baseline="0">
                <a:latin typeface="+mj-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Titel bearbeiten</a:t>
            </a:r>
          </a:p>
          <a:p>
            <a:pPr lvl="1"/>
            <a:r>
              <a:rPr lang="de-DE" dirty="0" smtClean="0"/>
              <a:t>Zweite Ebene</a:t>
            </a:r>
          </a:p>
        </p:txBody>
      </p:sp>
    </p:spTree>
    <p:extLst>
      <p:ext uri="{BB962C8B-B14F-4D97-AF65-F5344CB8AC3E}">
        <p14:creationId xmlns:p14="http://schemas.microsoft.com/office/powerpoint/2010/main" val="246250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folie ohne Hintergrun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27584" y="2988000"/>
            <a:ext cx="7488000" cy="936000"/>
          </a:xfrm>
        </p:spPr>
        <p:txBody>
          <a:bodyPr/>
          <a:lstStyle>
            <a:lvl1pPr marL="0" indent="0" algn="l">
              <a:spcBef>
                <a:spcPts val="0"/>
              </a:spcBef>
              <a:spcAft>
                <a:spcPts val="0"/>
              </a:spcAft>
              <a:buNone/>
              <a:defRPr sz="1800" b="0" cap="none" baseline="0">
                <a:solidFill>
                  <a:schemeClr val="tx1"/>
                </a:solidFill>
                <a:latin typeface="+mj-lt"/>
              </a:defRPr>
            </a:lvl1pPr>
            <a:lvl2pPr marL="0" indent="0" algn="l">
              <a:spcBef>
                <a:spcPts val="0"/>
              </a:spcBef>
              <a:spcAft>
                <a:spcPts val="0"/>
              </a:spcAft>
              <a:buNone/>
              <a:defRPr sz="1800" b="0" cap="none" baseline="0">
                <a:solidFill>
                  <a:schemeClr val="tx1"/>
                </a:solidFill>
                <a:latin typeface="+mn-lt"/>
              </a:defRPr>
            </a:lvl2pPr>
            <a:lvl3pPr marL="0" indent="0" algn="l">
              <a:spcBef>
                <a:spcPts val="0"/>
              </a:spcBef>
              <a:spcAft>
                <a:spcPts val="0"/>
              </a:spcAft>
              <a:buNone/>
              <a:defRPr sz="1800" b="0" cap="none" baseline="0">
                <a:solidFill>
                  <a:schemeClr val="tx1"/>
                </a:solidFill>
                <a:latin typeface="+mn-lt"/>
              </a:defRPr>
            </a:lvl3pPr>
            <a:lvl4pPr marL="0" indent="0" algn="l">
              <a:spcBef>
                <a:spcPts val="0"/>
              </a:spcBef>
              <a:spcAft>
                <a:spcPts val="0"/>
              </a:spcAft>
              <a:buNone/>
              <a:defRPr sz="1800" b="0" cap="none" baseline="0">
                <a:solidFill>
                  <a:schemeClr val="tx1"/>
                </a:solidFill>
                <a:latin typeface="+mn-lt"/>
              </a:defRPr>
            </a:lvl4pPr>
            <a:lvl5pPr marL="0" indent="0" algn="l">
              <a:spcBef>
                <a:spcPts val="0"/>
              </a:spcBef>
              <a:spcAft>
                <a:spcPts val="0"/>
              </a:spcAft>
              <a:buNone/>
              <a:defRPr sz="1800" b="0" cap="none" baseline="0">
                <a:solidFill>
                  <a:schemeClr val="tx1"/>
                </a:solidFill>
                <a:latin typeface="+mn-lt"/>
              </a:defRPr>
            </a:lvl5pPr>
            <a:lvl6pPr marL="0" indent="0" algn="l">
              <a:spcBef>
                <a:spcPts val="0"/>
              </a:spcBef>
              <a:spcAft>
                <a:spcPts val="0"/>
              </a:spcAft>
              <a:buNone/>
              <a:defRPr sz="1800" b="0" cap="none" baseline="0">
                <a:solidFill>
                  <a:schemeClr val="tx1"/>
                </a:solidFill>
                <a:latin typeface="+mn-lt"/>
              </a:defRPr>
            </a:lvl6pPr>
            <a:lvl7pPr marL="0" indent="0" algn="l">
              <a:spcBef>
                <a:spcPts val="0"/>
              </a:spcBef>
              <a:spcAft>
                <a:spcPts val="0"/>
              </a:spcAft>
              <a:buNone/>
              <a:defRPr sz="1800" b="0" cap="none" baseline="0">
                <a:solidFill>
                  <a:schemeClr val="tx1"/>
                </a:solidFill>
                <a:latin typeface="+mn-lt"/>
              </a:defRPr>
            </a:lvl7pPr>
            <a:lvl8pPr marL="0" indent="0" algn="l">
              <a:spcBef>
                <a:spcPts val="0"/>
              </a:spcBef>
              <a:spcAft>
                <a:spcPts val="0"/>
              </a:spcAft>
              <a:buNone/>
              <a:defRPr sz="1800" b="0" cap="none" baseline="0">
                <a:solidFill>
                  <a:schemeClr val="tx1"/>
                </a:solidFill>
                <a:latin typeface="+mn-lt"/>
              </a:defRPr>
            </a:lvl8pPr>
            <a:lvl9pPr marL="0" indent="0" algn="l">
              <a:spcBef>
                <a:spcPts val="0"/>
              </a:spcBef>
              <a:spcAft>
                <a:spcPts val="0"/>
              </a:spcAft>
              <a:buNone/>
              <a:defRPr sz="1800" b="0" cap="none" baseline="0">
                <a:solidFill>
                  <a:schemeClr val="tx1"/>
                </a:solidFill>
                <a:latin typeface="+mn-lt"/>
              </a:defRPr>
            </a:lvl9pPr>
          </a:lstStyle>
          <a:p>
            <a:pPr lvl="0"/>
            <a:r>
              <a:rPr lang="de-DE" dirty="0" smtClean="0"/>
              <a:t>Untertitel bearbeiten</a:t>
            </a:r>
          </a:p>
          <a:p>
            <a:pPr lvl="1"/>
            <a:r>
              <a:rPr lang="de-DE" dirty="0" smtClean="0"/>
              <a:t>Zweite Ebene</a:t>
            </a:r>
          </a:p>
        </p:txBody>
      </p:sp>
      <p:sp>
        <p:nvSpPr>
          <p:cNvPr id="6" name="Datumsplatzhalter 5"/>
          <p:cNvSpPr>
            <a:spLocks noGrp="1"/>
          </p:cNvSpPr>
          <p:nvPr>
            <p:ph type="dt" sz="half" idx="10"/>
          </p:nvPr>
        </p:nvSpPr>
        <p:spPr>
          <a:xfrm>
            <a:off x="828000" y="6192000"/>
            <a:ext cx="1944000" cy="180000"/>
          </a:xfrm>
        </p:spPr>
        <p:txBody>
          <a:bodyPr/>
          <a:lstStyle>
            <a:lvl1pPr>
              <a:defRPr sz="1200">
                <a:solidFill>
                  <a:schemeClr val="tx1"/>
                </a:solidFill>
                <a:latin typeface="+mj-lt"/>
              </a:defRPr>
            </a:lvl1pPr>
          </a:lstStyle>
          <a:p>
            <a:fld id="{150F2EB4-D70C-4CB0-83D8-523B9C0C4DB1}" type="datetime4">
              <a:rPr lang="de-DE" smtClean="0"/>
              <a:t>30. August 2018</a:t>
            </a:fld>
            <a:endParaRPr lang="de-DE" dirty="0"/>
          </a:p>
        </p:txBody>
      </p:sp>
      <p:sp>
        <p:nvSpPr>
          <p:cNvPr id="12" name="Textplatzhalter 11"/>
          <p:cNvSpPr>
            <a:spLocks noGrp="1"/>
          </p:cNvSpPr>
          <p:nvPr>
            <p:ph type="body" sz="quarter" idx="11"/>
          </p:nvPr>
        </p:nvSpPr>
        <p:spPr>
          <a:xfrm>
            <a:off x="827584" y="6376566"/>
            <a:ext cx="7488000" cy="216000"/>
          </a:xfrm>
        </p:spPr>
        <p:txBody>
          <a:bodyPr/>
          <a:lstStyle>
            <a:lvl1pPr marL="0" indent="0">
              <a:spcBef>
                <a:spcPts val="0"/>
              </a:spcBef>
              <a:spcAft>
                <a:spcPts val="0"/>
              </a:spcAft>
              <a:buFont typeface="Arial" pitchFamily="34" charset="0"/>
              <a:buNone/>
              <a:defRPr sz="1200" cap="none" baseline="0">
                <a:solidFill>
                  <a:schemeClr val="tx1"/>
                </a:solidFill>
                <a:latin typeface="+mn-lt"/>
              </a:defRPr>
            </a:lvl1pPr>
            <a:lvl2pPr marL="0" indent="0">
              <a:spcBef>
                <a:spcPts val="0"/>
              </a:spcBef>
              <a:spcAft>
                <a:spcPts val="0"/>
              </a:spcAft>
              <a:buFont typeface="Arial" pitchFamily="34" charset="0"/>
              <a:buNone/>
              <a:defRPr sz="1200" cap="none" baseline="0">
                <a:solidFill>
                  <a:schemeClr val="tx1"/>
                </a:solidFill>
                <a:latin typeface="+mn-lt"/>
              </a:defRPr>
            </a:lvl2pPr>
            <a:lvl3pPr marL="0" indent="0">
              <a:spcBef>
                <a:spcPts val="0"/>
              </a:spcBef>
              <a:spcAft>
                <a:spcPts val="0"/>
              </a:spcAft>
              <a:buNone/>
              <a:defRPr sz="1200" cap="none" baseline="0">
                <a:solidFill>
                  <a:schemeClr val="tx1"/>
                </a:solidFill>
                <a:latin typeface="+mn-lt"/>
              </a:defRPr>
            </a:lvl3pPr>
            <a:lvl4pPr marL="0" indent="0">
              <a:spcBef>
                <a:spcPts val="0"/>
              </a:spcBef>
              <a:spcAft>
                <a:spcPts val="0"/>
              </a:spcAft>
              <a:buNone/>
              <a:defRPr sz="1200" cap="none" baseline="0">
                <a:solidFill>
                  <a:schemeClr val="tx1"/>
                </a:solidFill>
                <a:latin typeface="+mn-lt"/>
              </a:defRPr>
            </a:lvl4pPr>
            <a:lvl5pPr marL="0" indent="0">
              <a:spcBef>
                <a:spcPts val="0"/>
              </a:spcBef>
              <a:spcAft>
                <a:spcPts val="0"/>
              </a:spcAft>
              <a:buNone/>
              <a:defRPr sz="1200" cap="none" baseline="0">
                <a:solidFill>
                  <a:schemeClr val="tx1"/>
                </a:solidFill>
                <a:latin typeface="+mn-lt"/>
              </a:defRPr>
            </a:lvl5pPr>
            <a:lvl6pPr marL="0" indent="0">
              <a:spcBef>
                <a:spcPts val="0"/>
              </a:spcBef>
              <a:spcAft>
                <a:spcPts val="0"/>
              </a:spcAft>
              <a:buNone/>
              <a:defRPr sz="1200" cap="none" baseline="0">
                <a:solidFill>
                  <a:schemeClr val="tx1"/>
                </a:solidFill>
                <a:latin typeface="+mn-lt"/>
              </a:defRPr>
            </a:lvl6pPr>
            <a:lvl7pPr marL="0" indent="0">
              <a:spcBef>
                <a:spcPts val="0"/>
              </a:spcBef>
              <a:spcAft>
                <a:spcPts val="0"/>
              </a:spcAft>
              <a:buNone/>
              <a:defRPr sz="1200" cap="none" baseline="0">
                <a:solidFill>
                  <a:schemeClr val="tx1"/>
                </a:solidFill>
                <a:latin typeface="+mn-lt"/>
              </a:defRPr>
            </a:lvl7pPr>
            <a:lvl8pPr marL="0" indent="0">
              <a:spcBef>
                <a:spcPts val="0"/>
              </a:spcBef>
              <a:spcAft>
                <a:spcPts val="0"/>
              </a:spcAft>
              <a:buNone/>
              <a:defRPr sz="1200" cap="none" baseline="0">
                <a:solidFill>
                  <a:schemeClr val="tx1"/>
                </a:solidFill>
                <a:latin typeface="+mn-lt"/>
              </a:defRPr>
            </a:lvl8pPr>
            <a:lvl9pPr marL="0" indent="0">
              <a:spcBef>
                <a:spcPts val="0"/>
              </a:spcBef>
              <a:spcAft>
                <a:spcPts val="0"/>
              </a:spcAft>
              <a:buNone/>
              <a:defRPr sz="1200" cap="none" baseline="0">
                <a:solidFill>
                  <a:schemeClr val="tx1"/>
                </a:solidFill>
                <a:latin typeface="+mn-lt"/>
              </a:defRPr>
            </a:lvl9pPr>
          </a:lstStyle>
          <a:p>
            <a:pPr lvl="0"/>
            <a:r>
              <a:rPr lang="de-DE" smtClean="0"/>
              <a:t>Formatvorlagen des Textmasters bearbeiten</a:t>
            </a:r>
          </a:p>
        </p:txBody>
      </p:sp>
      <p:sp>
        <p:nvSpPr>
          <p:cNvPr id="11" name="Textplatzhalter 10"/>
          <p:cNvSpPr>
            <a:spLocks noGrp="1"/>
          </p:cNvSpPr>
          <p:nvPr>
            <p:ph type="body" sz="quarter" idx="12" hasCustomPrompt="1"/>
          </p:nvPr>
        </p:nvSpPr>
        <p:spPr>
          <a:xfrm>
            <a:off x="827584" y="1296000"/>
            <a:ext cx="7488000" cy="1224136"/>
          </a:xfrm>
        </p:spPr>
        <p:txBody>
          <a:bodyPr anchor="b" anchorCtr="0"/>
          <a:lstStyle>
            <a:lvl1pPr marL="0" indent="0">
              <a:spcBef>
                <a:spcPts val="0"/>
              </a:spcBef>
              <a:spcAft>
                <a:spcPts val="0"/>
              </a:spcAft>
              <a:buFont typeface="Arial" pitchFamily="34" charset="0"/>
              <a:buNone/>
              <a:defRPr sz="2600" cap="none" baseline="0">
                <a:latin typeface="+mj-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Titel bearbeiten</a:t>
            </a:r>
          </a:p>
          <a:p>
            <a:pPr lvl="1"/>
            <a:r>
              <a:rPr lang="de-DE" dirty="0" smtClean="0"/>
              <a:t>Zweite Ebene</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000" y="360000"/>
            <a:ext cx="1944836" cy="554400"/>
          </a:xfrm>
          <a:prstGeom prst="rect">
            <a:avLst/>
          </a:prstGeom>
        </p:spPr>
      </p:pic>
    </p:spTree>
    <p:extLst>
      <p:ext uri="{BB962C8B-B14F-4D97-AF65-F5344CB8AC3E}">
        <p14:creationId xmlns:p14="http://schemas.microsoft.com/office/powerpoint/2010/main" val="14690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folie | Variant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27584" y="4212000"/>
            <a:ext cx="7488000" cy="936000"/>
          </a:xfrm>
        </p:spPr>
        <p:txBody>
          <a:bodyPr/>
          <a:lstStyle>
            <a:lvl1pPr marL="0" indent="0" algn="l">
              <a:spcBef>
                <a:spcPts val="0"/>
              </a:spcBef>
              <a:spcAft>
                <a:spcPts val="0"/>
              </a:spcAft>
              <a:buNone/>
              <a:defRPr sz="1800" b="0" cap="none" baseline="0">
                <a:solidFill>
                  <a:schemeClr val="tx1"/>
                </a:solidFill>
                <a:latin typeface="+mj-lt"/>
              </a:defRPr>
            </a:lvl1pPr>
            <a:lvl2pPr marL="0" indent="0" algn="l">
              <a:spcBef>
                <a:spcPts val="0"/>
              </a:spcBef>
              <a:spcAft>
                <a:spcPts val="0"/>
              </a:spcAft>
              <a:buNone/>
              <a:defRPr sz="1800" b="0" cap="none" baseline="0">
                <a:solidFill>
                  <a:schemeClr val="tx1"/>
                </a:solidFill>
                <a:latin typeface="+mn-lt"/>
              </a:defRPr>
            </a:lvl2pPr>
            <a:lvl3pPr marL="0" indent="0" algn="l">
              <a:spcBef>
                <a:spcPts val="0"/>
              </a:spcBef>
              <a:spcAft>
                <a:spcPts val="0"/>
              </a:spcAft>
              <a:buNone/>
              <a:defRPr sz="1800" b="0" cap="none" baseline="0">
                <a:solidFill>
                  <a:schemeClr val="tx1"/>
                </a:solidFill>
                <a:latin typeface="+mn-lt"/>
              </a:defRPr>
            </a:lvl3pPr>
            <a:lvl4pPr marL="0" indent="0" algn="l">
              <a:spcBef>
                <a:spcPts val="0"/>
              </a:spcBef>
              <a:spcAft>
                <a:spcPts val="0"/>
              </a:spcAft>
              <a:buNone/>
              <a:defRPr sz="1800" b="0" cap="none" baseline="0">
                <a:solidFill>
                  <a:schemeClr val="tx1"/>
                </a:solidFill>
                <a:latin typeface="+mn-lt"/>
              </a:defRPr>
            </a:lvl4pPr>
            <a:lvl5pPr marL="0" indent="0" algn="l">
              <a:spcBef>
                <a:spcPts val="0"/>
              </a:spcBef>
              <a:spcAft>
                <a:spcPts val="0"/>
              </a:spcAft>
              <a:buNone/>
              <a:defRPr sz="1800" b="0" cap="none" baseline="0">
                <a:solidFill>
                  <a:schemeClr val="tx1"/>
                </a:solidFill>
                <a:latin typeface="+mn-lt"/>
              </a:defRPr>
            </a:lvl5pPr>
            <a:lvl6pPr marL="0" indent="0" algn="l">
              <a:spcBef>
                <a:spcPts val="0"/>
              </a:spcBef>
              <a:spcAft>
                <a:spcPts val="0"/>
              </a:spcAft>
              <a:buNone/>
              <a:defRPr sz="1800" b="0" cap="none" baseline="0">
                <a:solidFill>
                  <a:schemeClr val="tx1"/>
                </a:solidFill>
                <a:latin typeface="+mn-lt"/>
              </a:defRPr>
            </a:lvl6pPr>
            <a:lvl7pPr marL="0" indent="0" algn="l">
              <a:spcBef>
                <a:spcPts val="0"/>
              </a:spcBef>
              <a:spcAft>
                <a:spcPts val="0"/>
              </a:spcAft>
              <a:buNone/>
              <a:defRPr sz="1800" b="0" cap="none" baseline="0">
                <a:solidFill>
                  <a:schemeClr val="tx1"/>
                </a:solidFill>
                <a:latin typeface="+mn-lt"/>
              </a:defRPr>
            </a:lvl7pPr>
            <a:lvl8pPr marL="0" indent="0" algn="l">
              <a:spcBef>
                <a:spcPts val="0"/>
              </a:spcBef>
              <a:spcAft>
                <a:spcPts val="0"/>
              </a:spcAft>
              <a:buNone/>
              <a:defRPr sz="1800" b="0" cap="none" baseline="0">
                <a:solidFill>
                  <a:schemeClr val="tx1"/>
                </a:solidFill>
                <a:latin typeface="+mn-lt"/>
              </a:defRPr>
            </a:lvl8pPr>
            <a:lvl9pPr marL="0" indent="0" algn="l">
              <a:spcBef>
                <a:spcPts val="0"/>
              </a:spcBef>
              <a:spcAft>
                <a:spcPts val="0"/>
              </a:spcAft>
              <a:buNone/>
              <a:defRPr sz="1800" b="0" cap="none" baseline="0">
                <a:solidFill>
                  <a:schemeClr val="tx1"/>
                </a:solidFill>
                <a:latin typeface="+mn-lt"/>
              </a:defRPr>
            </a:lvl9pPr>
          </a:lstStyle>
          <a:p>
            <a:pPr lvl="0"/>
            <a:r>
              <a:rPr lang="de-DE" dirty="0" smtClean="0"/>
              <a:t>Untertitel bearbeiten</a:t>
            </a:r>
          </a:p>
          <a:p>
            <a:pPr lvl="1"/>
            <a:r>
              <a:rPr lang="de-DE" dirty="0" smtClean="0"/>
              <a:t>Zweite Ebene</a:t>
            </a:r>
          </a:p>
        </p:txBody>
      </p:sp>
      <p:sp>
        <p:nvSpPr>
          <p:cNvPr id="6" name="Datumsplatzhalter 5"/>
          <p:cNvSpPr>
            <a:spLocks noGrp="1"/>
          </p:cNvSpPr>
          <p:nvPr>
            <p:ph type="dt" sz="half" idx="10"/>
          </p:nvPr>
        </p:nvSpPr>
        <p:spPr>
          <a:xfrm>
            <a:off x="828000" y="6192000"/>
            <a:ext cx="1944000" cy="180000"/>
          </a:xfrm>
        </p:spPr>
        <p:txBody>
          <a:bodyPr/>
          <a:lstStyle>
            <a:lvl1pPr>
              <a:defRPr sz="1200">
                <a:solidFill>
                  <a:schemeClr val="tx1"/>
                </a:solidFill>
                <a:latin typeface="+mj-lt"/>
              </a:defRPr>
            </a:lvl1pPr>
          </a:lstStyle>
          <a:p>
            <a:fld id="{E8876E00-12AE-43EB-A2ED-19775D274471}" type="datetime4">
              <a:rPr lang="de-DE" smtClean="0"/>
              <a:t>30. August 2018</a:t>
            </a:fld>
            <a:endParaRPr lang="de-DE" dirty="0"/>
          </a:p>
        </p:txBody>
      </p:sp>
      <p:sp>
        <p:nvSpPr>
          <p:cNvPr id="12" name="Textplatzhalter 11"/>
          <p:cNvSpPr>
            <a:spLocks noGrp="1"/>
          </p:cNvSpPr>
          <p:nvPr>
            <p:ph type="body" sz="quarter" idx="11"/>
          </p:nvPr>
        </p:nvSpPr>
        <p:spPr>
          <a:xfrm>
            <a:off x="827584" y="6376566"/>
            <a:ext cx="7488000" cy="216000"/>
          </a:xfrm>
        </p:spPr>
        <p:txBody>
          <a:bodyPr/>
          <a:lstStyle>
            <a:lvl1pPr marL="0" indent="0">
              <a:spcBef>
                <a:spcPts val="0"/>
              </a:spcBef>
              <a:spcAft>
                <a:spcPts val="0"/>
              </a:spcAft>
              <a:buFont typeface="Arial" pitchFamily="34" charset="0"/>
              <a:buNone/>
              <a:defRPr sz="1200" cap="none" baseline="0">
                <a:solidFill>
                  <a:schemeClr val="tx1"/>
                </a:solidFill>
                <a:latin typeface="+mn-lt"/>
              </a:defRPr>
            </a:lvl1pPr>
            <a:lvl2pPr marL="0" indent="0">
              <a:spcBef>
                <a:spcPts val="0"/>
              </a:spcBef>
              <a:spcAft>
                <a:spcPts val="0"/>
              </a:spcAft>
              <a:buFont typeface="Arial" pitchFamily="34" charset="0"/>
              <a:buNone/>
              <a:defRPr sz="1200" cap="none" baseline="0">
                <a:solidFill>
                  <a:schemeClr val="tx1"/>
                </a:solidFill>
                <a:latin typeface="+mn-lt"/>
              </a:defRPr>
            </a:lvl2pPr>
            <a:lvl3pPr marL="0" indent="0">
              <a:spcBef>
                <a:spcPts val="0"/>
              </a:spcBef>
              <a:spcAft>
                <a:spcPts val="0"/>
              </a:spcAft>
              <a:buNone/>
              <a:defRPr sz="1200" cap="none" baseline="0">
                <a:solidFill>
                  <a:schemeClr val="tx1"/>
                </a:solidFill>
                <a:latin typeface="+mn-lt"/>
              </a:defRPr>
            </a:lvl3pPr>
            <a:lvl4pPr marL="0" indent="0">
              <a:spcBef>
                <a:spcPts val="0"/>
              </a:spcBef>
              <a:spcAft>
                <a:spcPts val="0"/>
              </a:spcAft>
              <a:buNone/>
              <a:defRPr sz="1200" cap="none" baseline="0">
                <a:solidFill>
                  <a:schemeClr val="tx1"/>
                </a:solidFill>
                <a:latin typeface="+mn-lt"/>
              </a:defRPr>
            </a:lvl4pPr>
            <a:lvl5pPr marL="0" indent="0">
              <a:spcBef>
                <a:spcPts val="0"/>
              </a:spcBef>
              <a:spcAft>
                <a:spcPts val="0"/>
              </a:spcAft>
              <a:buNone/>
              <a:defRPr sz="1200" cap="none" baseline="0">
                <a:solidFill>
                  <a:schemeClr val="tx1"/>
                </a:solidFill>
                <a:latin typeface="+mn-lt"/>
              </a:defRPr>
            </a:lvl5pPr>
            <a:lvl6pPr marL="0" indent="0">
              <a:spcBef>
                <a:spcPts val="0"/>
              </a:spcBef>
              <a:spcAft>
                <a:spcPts val="0"/>
              </a:spcAft>
              <a:buNone/>
              <a:defRPr sz="1200" cap="none" baseline="0">
                <a:solidFill>
                  <a:schemeClr val="tx1"/>
                </a:solidFill>
                <a:latin typeface="+mn-lt"/>
              </a:defRPr>
            </a:lvl6pPr>
            <a:lvl7pPr marL="0" indent="0">
              <a:spcBef>
                <a:spcPts val="0"/>
              </a:spcBef>
              <a:spcAft>
                <a:spcPts val="0"/>
              </a:spcAft>
              <a:buNone/>
              <a:defRPr sz="1200" cap="none" baseline="0">
                <a:solidFill>
                  <a:schemeClr val="tx1"/>
                </a:solidFill>
                <a:latin typeface="+mn-lt"/>
              </a:defRPr>
            </a:lvl7pPr>
            <a:lvl8pPr marL="0" indent="0">
              <a:spcBef>
                <a:spcPts val="0"/>
              </a:spcBef>
              <a:spcAft>
                <a:spcPts val="0"/>
              </a:spcAft>
              <a:buNone/>
              <a:defRPr sz="1200" cap="none" baseline="0">
                <a:solidFill>
                  <a:schemeClr val="tx1"/>
                </a:solidFill>
                <a:latin typeface="+mn-lt"/>
              </a:defRPr>
            </a:lvl8pPr>
            <a:lvl9pPr marL="0" indent="0">
              <a:spcBef>
                <a:spcPts val="0"/>
              </a:spcBef>
              <a:spcAft>
                <a:spcPts val="0"/>
              </a:spcAft>
              <a:buNone/>
              <a:defRPr sz="1200" cap="none" baseline="0">
                <a:solidFill>
                  <a:schemeClr val="tx1"/>
                </a:solidFill>
                <a:latin typeface="+mn-lt"/>
              </a:defRPr>
            </a:lvl9pPr>
          </a:lstStyle>
          <a:p>
            <a:pPr lvl="0"/>
            <a:r>
              <a:rPr lang="de-DE" smtClean="0"/>
              <a:t>Formatvorlagen des Textmasters bearbeiten</a:t>
            </a:r>
          </a:p>
        </p:txBody>
      </p:sp>
      <p:sp>
        <p:nvSpPr>
          <p:cNvPr id="8" name="Textplatzhalter 10"/>
          <p:cNvSpPr>
            <a:spLocks noGrp="1"/>
          </p:cNvSpPr>
          <p:nvPr>
            <p:ph type="body" sz="quarter" idx="13" hasCustomPrompt="1"/>
          </p:nvPr>
        </p:nvSpPr>
        <p:spPr>
          <a:xfrm>
            <a:off x="827584" y="2124170"/>
            <a:ext cx="7488000" cy="1728000"/>
          </a:xfrm>
        </p:spPr>
        <p:txBody>
          <a:bodyPr anchor="t" anchorCtr="0"/>
          <a:lstStyle>
            <a:lvl1pPr marL="0" indent="0">
              <a:spcBef>
                <a:spcPts val="0"/>
              </a:spcBef>
              <a:spcAft>
                <a:spcPts val="0"/>
              </a:spcAft>
              <a:buFont typeface="Arial" pitchFamily="34" charset="0"/>
              <a:buNone/>
              <a:defRPr sz="2600" cap="none" baseline="0">
                <a:latin typeface="+mj-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Titel bearbeiten</a:t>
            </a:r>
          </a:p>
          <a:p>
            <a:pPr lvl="1"/>
            <a:r>
              <a:rPr lang="de-DE" dirty="0" smtClean="0"/>
              <a:t>Zweite Ebene</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000" y="360000"/>
            <a:ext cx="1944836" cy="554400"/>
          </a:xfrm>
          <a:prstGeom prst="rect">
            <a:avLst/>
          </a:prstGeom>
        </p:spPr>
      </p:pic>
    </p:spTree>
    <p:extLst>
      <p:ext uri="{BB962C8B-B14F-4D97-AF65-F5344CB8AC3E}">
        <p14:creationId xmlns:p14="http://schemas.microsoft.com/office/powerpoint/2010/main" val="180967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Trennsei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err="1" smtClean="0"/>
              <a:t>Agendatitel</a:t>
            </a:r>
            <a:r>
              <a:rPr lang="de-DE" dirty="0" smtClean="0"/>
              <a:t> bearbeiten</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t>30. August 2018</a:t>
            </a:fld>
            <a:r>
              <a:rPr lang="de-DE" smtClean="0"/>
              <a:t> | Seite </a:t>
            </a:r>
            <a:fld id="{0861B5AC-52B6-4940-A75B-038E30218B05}" type="slidenum">
              <a:rPr lang="de-DE" smtClean="0"/>
              <a:pPr/>
              <a:t>‹Nr.›</a:t>
            </a:fld>
            <a:r>
              <a:rPr lang="de-DE" smtClean="0"/>
              <a:t> </a:t>
            </a:r>
            <a:endParaRPr lang="de-DE" dirty="0"/>
          </a:p>
        </p:txBody>
      </p:sp>
      <p:sp>
        <p:nvSpPr>
          <p:cNvPr id="4" name="Fußzeilenplatzhalter 3"/>
          <p:cNvSpPr>
            <a:spLocks noGrp="1"/>
          </p:cNvSpPr>
          <p:nvPr>
            <p:ph type="ftr" sz="quarter" idx="11"/>
          </p:nvPr>
        </p:nvSpPr>
        <p:spPr/>
        <p:txBody>
          <a:bodyPr/>
          <a:lstStyle/>
          <a:p>
            <a:r>
              <a:rPr lang="de-DE" smtClean="0"/>
              <a:t>Autor | Abteilung</a:t>
            </a:r>
            <a:endParaRPr lang="de-DE" dirty="0"/>
          </a:p>
        </p:txBody>
      </p:sp>
      <p:sp>
        <p:nvSpPr>
          <p:cNvPr id="8" name="Textplatzhalter 7"/>
          <p:cNvSpPr>
            <a:spLocks noGrp="1"/>
          </p:cNvSpPr>
          <p:nvPr>
            <p:ph type="body" sz="quarter" idx="13" hasCustomPrompt="1"/>
          </p:nvPr>
        </p:nvSpPr>
        <p:spPr>
          <a:xfrm>
            <a:off x="358775" y="677650"/>
            <a:ext cx="8424000" cy="432000"/>
          </a:xfrm>
        </p:spPr>
        <p:txBody>
          <a:bodyPr/>
          <a:lstStyle>
            <a:lvl1pPr marL="0" indent="0">
              <a:spcBef>
                <a:spcPts val="0"/>
              </a:spcBef>
              <a:spcAft>
                <a:spcPts val="0"/>
              </a:spcAft>
              <a:buFont typeface="Arial" pitchFamily="34" charset="0"/>
              <a:buNone/>
              <a:defRPr sz="2600" cap="none" baseline="0">
                <a:latin typeface="+mn-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Untertitel bearbeiten</a:t>
            </a:r>
            <a:endParaRPr lang="de-DE" dirty="0"/>
          </a:p>
        </p:txBody>
      </p:sp>
      <p:sp>
        <p:nvSpPr>
          <p:cNvPr id="10" name="Textplatzhalter 9"/>
          <p:cNvSpPr>
            <a:spLocks noGrp="1"/>
          </p:cNvSpPr>
          <p:nvPr>
            <p:ph type="body" sz="quarter" idx="14" hasCustomPrompt="1"/>
          </p:nvPr>
        </p:nvSpPr>
        <p:spPr>
          <a:xfrm>
            <a:off x="358775" y="1385888"/>
            <a:ext cx="8424000" cy="4462461"/>
          </a:xfrm>
        </p:spPr>
        <p:txBody>
          <a:bodyPr/>
          <a:lstStyle>
            <a:lvl1pPr marL="0" indent="0">
              <a:spcBef>
                <a:spcPts val="0"/>
              </a:spcBef>
              <a:spcAft>
                <a:spcPts val="1100"/>
              </a:spcAft>
              <a:buFont typeface="Arial" pitchFamily="34" charset="0"/>
              <a:buNone/>
              <a:defRPr cap="none" baseline="0">
                <a:latin typeface="+mn-lt"/>
              </a:defRPr>
            </a:lvl1pPr>
            <a:lvl2pPr marL="0" indent="0">
              <a:spcBef>
                <a:spcPts val="0"/>
              </a:spcBef>
              <a:spcAft>
                <a:spcPts val="1100"/>
              </a:spcAft>
              <a:buFont typeface="Arial" pitchFamily="34" charset="0"/>
              <a:buNone/>
              <a:defRPr cap="none" baseline="0">
                <a:solidFill>
                  <a:schemeClr val="accent1"/>
                </a:solidFill>
                <a:latin typeface="+mj-lt"/>
              </a:defRPr>
            </a:lvl2pPr>
            <a:lvl3pPr marL="0" indent="0">
              <a:spcBef>
                <a:spcPts val="0"/>
              </a:spcBef>
              <a:spcAft>
                <a:spcPts val="1100"/>
              </a:spcAft>
              <a:buNone/>
              <a:defRPr cap="none" baseline="0">
                <a:solidFill>
                  <a:schemeClr val="accent1"/>
                </a:solidFill>
                <a:latin typeface="+mj-lt"/>
              </a:defRPr>
            </a:lvl3pPr>
            <a:lvl4pPr marL="0" indent="0">
              <a:spcBef>
                <a:spcPts val="0"/>
              </a:spcBef>
              <a:spcAft>
                <a:spcPts val="1100"/>
              </a:spcAft>
              <a:buNone/>
              <a:defRPr cap="none" baseline="0">
                <a:solidFill>
                  <a:schemeClr val="accent1"/>
                </a:solidFill>
                <a:latin typeface="+mj-lt"/>
              </a:defRPr>
            </a:lvl4pPr>
            <a:lvl5pPr marL="0" indent="0">
              <a:spcBef>
                <a:spcPts val="0"/>
              </a:spcBef>
              <a:spcAft>
                <a:spcPts val="1100"/>
              </a:spcAft>
              <a:buNone/>
              <a:defRPr cap="none" baseline="0">
                <a:solidFill>
                  <a:schemeClr val="accent1"/>
                </a:solidFill>
                <a:latin typeface="+mj-lt"/>
              </a:defRPr>
            </a:lvl5pPr>
            <a:lvl6pPr marL="0" indent="0">
              <a:spcBef>
                <a:spcPts val="0"/>
              </a:spcBef>
              <a:spcAft>
                <a:spcPts val="1100"/>
              </a:spcAft>
              <a:buNone/>
              <a:defRPr cap="none" baseline="0">
                <a:solidFill>
                  <a:schemeClr val="accent1"/>
                </a:solidFill>
                <a:latin typeface="+mj-lt"/>
              </a:defRPr>
            </a:lvl6pPr>
            <a:lvl7pPr marL="0" indent="0">
              <a:spcBef>
                <a:spcPts val="0"/>
              </a:spcBef>
              <a:spcAft>
                <a:spcPts val="1100"/>
              </a:spcAft>
              <a:buNone/>
              <a:defRPr cap="none" baseline="0">
                <a:solidFill>
                  <a:schemeClr val="accent1"/>
                </a:solidFill>
                <a:latin typeface="+mj-lt"/>
              </a:defRPr>
            </a:lvl7pPr>
            <a:lvl8pPr marL="0" indent="0">
              <a:spcBef>
                <a:spcPts val="0"/>
              </a:spcBef>
              <a:spcAft>
                <a:spcPts val="1100"/>
              </a:spcAft>
              <a:buNone/>
              <a:defRPr cap="none" baseline="0">
                <a:solidFill>
                  <a:schemeClr val="accent1"/>
                </a:solidFill>
                <a:latin typeface="+mj-lt"/>
              </a:defRPr>
            </a:lvl8pPr>
            <a:lvl9pPr marL="0" indent="0">
              <a:spcBef>
                <a:spcPts val="0"/>
              </a:spcBef>
              <a:spcAft>
                <a:spcPts val="1100"/>
              </a:spcAft>
              <a:buNone/>
              <a:defRPr cap="none" baseline="0">
                <a:solidFill>
                  <a:schemeClr val="accent1"/>
                </a:solidFill>
                <a:latin typeface="+mj-lt"/>
              </a:defRPr>
            </a:lvl9pPr>
          </a:lstStyle>
          <a:p>
            <a:pPr lvl="0"/>
            <a:r>
              <a:rPr lang="de-DE" dirty="0" smtClean="0"/>
              <a:t>Text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Tree>
    <p:extLst>
      <p:ext uri="{BB962C8B-B14F-4D97-AF65-F5344CB8AC3E}">
        <p14:creationId xmlns:p14="http://schemas.microsoft.com/office/powerpoint/2010/main" val="5408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Titel bearbeiten</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t>30. August 2018</a:t>
            </a:fld>
            <a:r>
              <a:rPr lang="de-DE" smtClean="0"/>
              <a:t> | Seite </a:t>
            </a:r>
            <a:fld id="{0861B5AC-52B6-4940-A75B-038E30218B05}" type="slidenum">
              <a:rPr lang="de-DE" smtClean="0"/>
              <a:pPr/>
              <a:t>‹Nr.›</a:t>
            </a:fld>
            <a:r>
              <a:rPr lang="de-DE" smtClean="0"/>
              <a:t> </a:t>
            </a:r>
            <a:endParaRPr lang="de-DE" dirty="0"/>
          </a:p>
        </p:txBody>
      </p:sp>
      <p:sp>
        <p:nvSpPr>
          <p:cNvPr id="4" name="Fußzeilenplatzhalter 3"/>
          <p:cNvSpPr>
            <a:spLocks noGrp="1"/>
          </p:cNvSpPr>
          <p:nvPr>
            <p:ph type="ftr" sz="quarter" idx="11"/>
          </p:nvPr>
        </p:nvSpPr>
        <p:spPr/>
        <p:txBody>
          <a:bodyPr/>
          <a:lstStyle/>
          <a:p>
            <a:r>
              <a:rPr lang="de-DE" smtClean="0"/>
              <a:t>Autor | Abteilung</a:t>
            </a:r>
            <a:endParaRPr lang="de-DE" dirty="0"/>
          </a:p>
        </p:txBody>
      </p:sp>
      <p:sp>
        <p:nvSpPr>
          <p:cNvPr id="5" name="Textplatzhalter 7"/>
          <p:cNvSpPr>
            <a:spLocks noGrp="1"/>
          </p:cNvSpPr>
          <p:nvPr>
            <p:ph type="body" sz="quarter" idx="13" hasCustomPrompt="1"/>
          </p:nvPr>
        </p:nvSpPr>
        <p:spPr>
          <a:xfrm>
            <a:off x="358775" y="677650"/>
            <a:ext cx="8424000" cy="432000"/>
          </a:xfrm>
        </p:spPr>
        <p:txBody>
          <a:bodyPr/>
          <a:lstStyle>
            <a:lvl1pPr marL="0" indent="0">
              <a:spcBef>
                <a:spcPts val="0"/>
              </a:spcBef>
              <a:spcAft>
                <a:spcPts val="0"/>
              </a:spcAft>
              <a:buFont typeface="Arial" pitchFamily="34" charset="0"/>
              <a:buNone/>
              <a:defRPr sz="2600" cap="none" baseline="0">
                <a:latin typeface="+mn-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Untertitel bearbeiten</a:t>
            </a:r>
            <a:endParaRPr lang="de-DE" dirty="0"/>
          </a:p>
        </p:txBody>
      </p:sp>
      <p:sp>
        <p:nvSpPr>
          <p:cNvPr id="9" name="Inhaltsplatzhalter 8"/>
          <p:cNvSpPr>
            <a:spLocks noGrp="1"/>
          </p:cNvSpPr>
          <p:nvPr>
            <p:ph sz="quarter" idx="14" hasCustomPrompt="1"/>
          </p:nvPr>
        </p:nvSpPr>
        <p:spPr>
          <a:xfrm>
            <a:off x="358775" y="1385186"/>
            <a:ext cx="8424000" cy="4463164"/>
          </a:xfrm>
        </p:spPr>
        <p:txBody>
          <a:bodyPr/>
          <a:lstStyle>
            <a:lvl1pPr>
              <a:defRPr/>
            </a:lvl1pPr>
          </a:lstStyle>
          <a:p>
            <a:pPr lvl="0"/>
            <a:r>
              <a:rPr lang="de-DE" dirty="0" smtClean="0"/>
              <a:t>Text | 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Tree>
    <p:extLst>
      <p:ext uri="{BB962C8B-B14F-4D97-AF65-F5344CB8AC3E}">
        <p14:creationId xmlns:p14="http://schemas.microsoft.com/office/powerpoint/2010/main" val="140599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Inhalt und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Titel bearbeiten</a:t>
            </a:r>
            <a:endParaRPr lang="de-DE" dirty="0"/>
          </a:p>
        </p:txBody>
      </p:sp>
      <p:sp>
        <p:nvSpPr>
          <p:cNvPr id="3" name="Datumsplatzhalter 2"/>
          <p:cNvSpPr>
            <a:spLocks noGrp="1"/>
          </p:cNvSpPr>
          <p:nvPr>
            <p:ph type="dt" sz="half" idx="10"/>
          </p:nvPr>
        </p:nvSpPr>
        <p:spPr/>
        <p:txBody>
          <a:bodyPr/>
          <a:lstStyle/>
          <a:p>
            <a:fld id="{2332113A-9104-4B9B-B105-443F52D6B313}" type="datetime4">
              <a:rPr lang="de-DE" smtClean="0"/>
              <a:t>30. August 2018</a:t>
            </a:fld>
            <a:r>
              <a:rPr lang="de-DE" smtClean="0"/>
              <a:t> | Seite </a:t>
            </a:r>
            <a:fld id="{0861B5AC-52B6-4940-A75B-038E30218B05}" type="slidenum">
              <a:rPr lang="de-DE" smtClean="0"/>
              <a:pPr/>
              <a:t>‹Nr.›</a:t>
            </a:fld>
            <a:r>
              <a:rPr lang="de-DE" smtClean="0"/>
              <a:t> </a:t>
            </a:r>
            <a:endParaRPr lang="de-DE" dirty="0"/>
          </a:p>
        </p:txBody>
      </p:sp>
      <p:sp>
        <p:nvSpPr>
          <p:cNvPr id="4" name="Fußzeilenplatzhalter 3"/>
          <p:cNvSpPr>
            <a:spLocks noGrp="1"/>
          </p:cNvSpPr>
          <p:nvPr>
            <p:ph type="ftr" sz="quarter" idx="11"/>
          </p:nvPr>
        </p:nvSpPr>
        <p:spPr/>
        <p:txBody>
          <a:bodyPr/>
          <a:lstStyle/>
          <a:p>
            <a:r>
              <a:rPr lang="de-DE" smtClean="0"/>
              <a:t>Autor | Abteilung</a:t>
            </a:r>
            <a:endParaRPr lang="de-DE" dirty="0"/>
          </a:p>
        </p:txBody>
      </p:sp>
      <p:sp>
        <p:nvSpPr>
          <p:cNvPr id="5" name="Textplatzhalter 7"/>
          <p:cNvSpPr>
            <a:spLocks noGrp="1"/>
          </p:cNvSpPr>
          <p:nvPr>
            <p:ph type="body" sz="quarter" idx="13" hasCustomPrompt="1"/>
          </p:nvPr>
        </p:nvSpPr>
        <p:spPr>
          <a:xfrm>
            <a:off x="358775" y="677650"/>
            <a:ext cx="8424000" cy="432000"/>
          </a:xfrm>
        </p:spPr>
        <p:txBody>
          <a:bodyPr/>
          <a:lstStyle>
            <a:lvl1pPr marL="0" indent="0">
              <a:spcBef>
                <a:spcPts val="0"/>
              </a:spcBef>
              <a:spcAft>
                <a:spcPts val="0"/>
              </a:spcAft>
              <a:buFont typeface="Arial" pitchFamily="34" charset="0"/>
              <a:buNone/>
              <a:defRPr sz="2600" cap="none" baseline="0">
                <a:latin typeface="+mn-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Untertitel bearbeiten</a:t>
            </a:r>
            <a:endParaRPr lang="de-DE" dirty="0"/>
          </a:p>
        </p:txBody>
      </p:sp>
      <p:sp>
        <p:nvSpPr>
          <p:cNvPr id="9" name="Inhaltsplatzhalter 8"/>
          <p:cNvSpPr>
            <a:spLocks noGrp="1"/>
          </p:cNvSpPr>
          <p:nvPr>
            <p:ph sz="quarter" idx="14" hasCustomPrompt="1"/>
          </p:nvPr>
        </p:nvSpPr>
        <p:spPr>
          <a:xfrm>
            <a:off x="358775" y="1385186"/>
            <a:ext cx="4982400" cy="4463164"/>
          </a:xfrm>
        </p:spPr>
        <p:txBody>
          <a:bodyPr/>
          <a:lstStyle>
            <a:lvl1pPr>
              <a:defRPr/>
            </a:lvl1pPr>
          </a:lstStyle>
          <a:p>
            <a:pPr lvl="0"/>
            <a:r>
              <a:rPr lang="de-DE" dirty="0" smtClean="0"/>
              <a:t>Text | Inhalt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
        <p:nvSpPr>
          <p:cNvPr id="7" name="Bildplatzhalter 6"/>
          <p:cNvSpPr>
            <a:spLocks noGrp="1"/>
          </p:cNvSpPr>
          <p:nvPr>
            <p:ph type="pic" sz="quarter" idx="15" hasCustomPrompt="1"/>
          </p:nvPr>
        </p:nvSpPr>
        <p:spPr>
          <a:xfrm>
            <a:off x="5522400" y="1385888"/>
            <a:ext cx="3259650" cy="2142000"/>
          </a:xfrm>
        </p:spPr>
        <p:txBody>
          <a:bodyPr anchor="ctr" anchorCtr="0"/>
          <a:lstStyle>
            <a:lvl1pPr algn="ctr">
              <a:defRPr/>
            </a:lvl1pPr>
          </a:lstStyle>
          <a:p>
            <a:r>
              <a:rPr lang="de-DE" dirty="0" smtClean="0"/>
              <a:t>Bild einfügen</a:t>
            </a:r>
            <a:br>
              <a:rPr lang="de-DE" dirty="0" smtClean="0"/>
            </a:br>
            <a:r>
              <a:rPr lang="de-DE" dirty="0" smtClean="0"/>
              <a:t/>
            </a:r>
            <a:br>
              <a:rPr lang="de-DE" dirty="0" smtClean="0"/>
            </a:br>
            <a:r>
              <a:rPr lang="de-DE" dirty="0" smtClean="0"/>
              <a:t/>
            </a:r>
            <a:br>
              <a:rPr lang="de-DE" dirty="0" smtClean="0"/>
            </a:br>
            <a:endParaRPr lang="de-DE" dirty="0"/>
          </a:p>
        </p:txBody>
      </p:sp>
      <p:sp>
        <p:nvSpPr>
          <p:cNvPr id="8" name="Bildplatzhalter 6"/>
          <p:cNvSpPr>
            <a:spLocks noGrp="1"/>
          </p:cNvSpPr>
          <p:nvPr>
            <p:ph type="pic" sz="quarter" idx="16" hasCustomPrompt="1"/>
          </p:nvPr>
        </p:nvSpPr>
        <p:spPr>
          <a:xfrm>
            <a:off x="5520976" y="3708000"/>
            <a:ext cx="3259650" cy="2140350"/>
          </a:xfrm>
        </p:spPr>
        <p:txBody>
          <a:bodyPr anchor="ctr" anchorCtr="0"/>
          <a:lstStyle>
            <a:lvl1pPr algn="ctr">
              <a:defRPr/>
            </a:lvl1pPr>
          </a:lstStyle>
          <a:p>
            <a:r>
              <a:rPr lang="de-DE" dirty="0" smtClean="0"/>
              <a:t>Bild einfügen</a:t>
            </a:r>
            <a:br>
              <a:rPr lang="de-DE" dirty="0" smtClean="0"/>
            </a:br>
            <a:r>
              <a:rPr lang="de-DE" dirty="0" smtClean="0"/>
              <a:t/>
            </a:r>
            <a:br>
              <a:rPr lang="de-DE" dirty="0" smtClean="0"/>
            </a:br>
            <a:r>
              <a:rPr lang="de-DE" dirty="0" smtClean="0"/>
              <a:t/>
            </a:r>
            <a:br>
              <a:rPr lang="de-DE" dirty="0" smtClean="0"/>
            </a:br>
            <a:endParaRPr lang="de-DE" dirty="0"/>
          </a:p>
        </p:txBody>
      </p:sp>
    </p:spTree>
    <p:extLst>
      <p:ext uri="{BB962C8B-B14F-4D97-AF65-F5344CB8AC3E}">
        <p14:creationId xmlns:p14="http://schemas.microsoft.com/office/powerpoint/2010/main" val="351471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Titel bearbeiten</a:t>
            </a:r>
            <a:endParaRPr lang="de-DE" dirty="0"/>
          </a:p>
        </p:txBody>
      </p:sp>
      <p:sp>
        <p:nvSpPr>
          <p:cNvPr id="3" name="Datumsplatzhalter 2"/>
          <p:cNvSpPr>
            <a:spLocks noGrp="1"/>
          </p:cNvSpPr>
          <p:nvPr>
            <p:ph type="dt" sz="half" idx="10"/>
          </p:nvPr>
        </p:nvSpPr>
        <p:spPr/>
        <p:txBody>
          <a:bodyPr/>
          <a:lstStyle/>
          <a:p>
            <a:fld id="{B0D66078-22AD-43B7-85AD-3BE131575A9E}" type="datetime4">
              <a:rPr lang="de-DE" smtClean="0"/>
              <a:t>30. August 2018</a:t>
            </a:fld>
            <a:r>
              <a:rPr lang="de-DE" smtClean="0"/>
              <a:t> | Seite </a:t>
            </a:r>
            <a:fld id="{0861B5AC-52B6-4940-A75B-038E30218B05}" type="slidenum">
              <a:rPr lang="de-DE" smtClean="0"/>
              <a:pPr/>
              <a:t>‹Nr.›</a:t>
            </a:fld>
            <a:r>
              <a:rPr lang="de-DE" smtClean="0"/>
              <a:t> </a:t>
            </a:r>
            <a:endParaRPr lang="de-DE" dirty="0"/>
          </a:p>
        </p:txBody>
      </p:sp>
      <p:sp>
        <p:nvSpPr>
          <p:cNvPr id="4" name="Fußzeilenplatzhalter 3"/>
          <p:cNvSpPr>
            <a:spLocks noGrp="1"/>
          </p:cNvSpPr>
          <p:nvPr>
            <p:ph type="ftr" sz="quarter" idx="11"/>
          </p:nvPr>
        </p:nvSpPr>
        <p:spPr/>
        <p:txBody>
          <a:bodyPr/>
          <a:lstStyle/>
          <a:p>
            <a:r>
              <a:rPr lang="de-DE" smtClean="0"/>
              <a:t>Autor | Abteilung</a:t>
            </a:r>
            <a:endParaRPr lang="de-DE" dirty="0"/>
          </a:p>
        </p:txBody>
      </p:sp>
      <p:sp>
        <p:nvSpPr>
          <p:cNvPr id="5" name="Textplatzhalter 7"/>
          <p:cNvSpPr>
            <a:spLocks noGrp="1"/>
          </p:cNvSpPr>
          <p:nvPr>
            <p:ph type="body" sz="quarter" idx="13" hasCustomPrompt="1"/>
          </p:nvPr>
        </p:nvSpPr>
        <p:spPr>
          <a:xfrm>
            <a:off x="358775" y="677650"/>
            <a:ext cx="8424000" cy="432000"/>
          </a:xfrm>
        </p:spPr>
        <p:txBody>
          <a:bodyPr/>
          <a:lstStyle>
            <a:lvl1pPr marL="0" indent="0">
              <a:spcBef>
                <a:spcPts val="0"/>
              </a:spcBef>
              <a:spcAft>
                <a:spcPts val="0"/>
              </a:spcAft>
              <a:buFont typeface="Arial" pitchFamily="34" charset="0"/>
              <a:buNone/>
              <a:defRPr sz="2600" cap="none" baseline="0">
                <a:latin typeface="+mn-lt"/>
              </a:defRPr>
            </a:lvl1pPr>
            <a:lvl2pPr marL="0" indent="0">
              <a:spcBef>
                <a:spcPts val="0"/>
              </a:spcBef>
              <a:spcAft>
                <a:spcPts val="0"/>
              </a:spcAft>
              <a:buFont typeface="Arial" pitchFamily="34" charset="0"/>
              <a:buNone/>
              <a:defRPr sz="2600" cap="none" baseline="0">
                <a:latin typeface="+mn-lt"/>
              </a:defRPr>
            </a:lvl2pPr>
            <a:lvl3pPr marL="0" indent="0">
              <a:spcBef>
                <a:spcPts val="0"/>
              </a:spcBef>
              <a:spcAft>
                <a:spcPts val="0"/>
              </a:spcAft>
              <a:buNone/>
              <a:defRPr sz="2600" cap="none" baseline="0">
                <a:latin typeface="+mn-lt"/>
              </a:defRPr>
            </a:lvl3pPr>
            <a:lvl4pPr marL="0" indent="0">
              <a:spcBef>
                <a:spcPts val="0"/>
              </a:spcBef>
              <a:spcAft>
                <a:spcPts val="0"/>
              </a:spcAft>
              <a:buNone/>
              <a:defRPr sz="2600" cap="none" baseline="0">
                <a:latin typeface="+mn-lt"/>
              </a:defRPr>
            </a:lvl4pPr>
            <a:lvl5pPr marL="0" indent="0">
              <a:spcBef>
                <a:spcPts val="0"/>
              </a:spcBef>
              <a:spcAft>
                <a:spcPts val="0"/>
              </a:spcAft>
              <a:buNone/>
              <a:defRPr sz="2600" cap="none" baseline="0">
                <a:latin typeface="+mn-lt"/>
              </a:defRPr>
            </a:lvl5pPr>
            <a:lvl6pPr marL="0" indent="0">
              <a:spcBef>
                <a:spcPts val="0"/>
              </a:spcBef>
              <a:spcAft>
                <a:spcPts val="0"/>
              </a:spcAft>
              <a:buNone/>
              <a:defRPr sz="2600" cap="none" baseline="0">
                <a:latin typeface="+mn-lt"/>
              </a:defRPr>
            </a:lvl6pPr>
            <a:lvl7pPr marL="0" indent="0">
              <a:spcBef>
                <a:spcPts val="0"/>
              </a:spcBef>
              <a:spcAft>
                <a:spcPts val="0"/>
              </a:spcAft>
              <a:buNone/>
              <a:defRPr sz="2600" cap="none" baseline="0">
                <a:latin typeface="+mn-lt"/>
              </a:defRPr>
            </a:lvl7pPr>
            <a:lvl8pPr marL="0" indent="0">
              <a:spcBef>
                <a:spcPts val="0"/>
              </a:spcBef>
              <a:spcAft>
                <a:spcPts val="0"/>
              </a:spcAft>
              <a:buNone/>
              <a:defRPr sz="2600" cap="none" baseline="0">
                <a:latin typeface="+mn-lt"/>
              </a:defRPr>
            </a:lvl8pPr>
            <a:lvl9pPr marL="0" indent="0">
              <a:spcBef>
                <a:spcPts val="0"/>
              </a:spcBef>
              <a:spcAft>
                <a:spcPts val="0"/>
              </a:spcAft>
              <a:buNone/>
              <a:defRPr sz="2600" cap="none" baseline="0">
                <a:latin typeface="+mn-lt"/>
              </a:defRPr>
            </a:lvl9pPr>
          </a:lstStyle>
          <a:p>
            <a:pPr lvl="0"/>
            <a:r>
              <a:rPr lang="de-DE" dirty="0" smtClean="0"/>
              <a:t>Untertitel bearbeiten</a:t>
            </a:r>
            <a:endParaRPr lang="de-DE" dirty="0"/>
          </a:p>
        </p:txBody>
      </p:sp>
      <p:sp>
        <p:nvSpPr>
          <p:cNvPr id="7" name="Bildplatzhalter 6"/>
          <p:cNvSpPr>
            <a:spLocks noGrp="1"/>
          </p:cNvSpPr>
          <p:nvPr>
            <p:ph type="pic" sz="quarter" idx="14" hasCustomPrompt="1"/>
          </p:nvPr>
        </p:nvSpPr>
        <p:spPr>
          <a:xfrm>
            <a:off x="358775" y="1385888"/>
            <a:ext cx="8423275" cy="4887912"/>
          </a:xfrm>
        </p:spPr>
        <p:txBody>
          <a:bodyPr anchor="ctr" anchorCtr="0"/>
          <a:lstStyle>
            <a:lvl1pPr algn="ctr">
              <a:defRPr/>
            </a:lvl1pPr>
          </a:lstStyle>
          <a:p>
            <a:r>
              <a:rPr lang="de-DE" dirty="0" smtClean="0"/>
              <a:t>Bild einfügen</a:t>
            </a:r>
            <a:br>
              <a:rPr lang="de-DE" dirty="0" smtClean="0"/>
            </a:br>
            <a:r>
              <a:rPr lang="de-DE" dirty="0" smtClean="0"/>
              <a:t/>
            </a:r>
            <a:br>
              <a:rPr lang="de-DE" dirty="0" smtClean="0"/>
            </a:br>
            <a:r>
              <a:rPr lang="de-DE" dirty="0" smtClean="0"/>
              <a:t/>
            </a:r>
            <a:br>
              <a:rPr lang="de-DE" dirty="0" smtClean="0"/>
            </a:b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90000"/>
            <a:ext cx="702280" cy="194400"/>
          </a:xfrm>
          <a:prstGeom prst="rect">
            <a:avLst/>
          </a:prstGeom>
        </p:spPr>
      </p:pic>
      <p:sp>
        <p:nvSpPr>
          <p:cNvPr id="11" name="Rechteck 10"/>
          <p:cNvSpPr/>
          <p:nvPr userDrawn="1"/>
        </p:nvSpPr>
        <p:spPr>
          <a:xfrm>
            <a:off x="1310400" y="6390000"/>
            <a:ext cx="3902400" cy="108000"/>
          </a:xfrm>
          <a:prstGeom prst="rect">
            <a:avLst/>
          </a:prstGeom>
        </p:spPr>
        <p:txBody>
          <a:bodyPr lIns="0" tIns="0" rIns="0" bIns="0">
            <a:noAutofit/>
          </a:bodyPr>
          <a:lstStyle/>
          <a:p>
            <a:r>
              <a:rPr lang="de-DE" sz="750" b="0" i="0" u="none" strike="noStrike" kern="1200" baseline="0" dirty="0" smtClean="0">
                <a:solidFill>
                  <a:schemeClr val="tx1"/>
                </a:solidFill>
                <a:latin typeface="+mj-lt"/>
                <a:ea typeface="+mn-ea"/>
                <a:cs typeface="+mn-cs"/>
              </a:rPr>
              <a:t>Sächsische Landesbibliothek – Staats- und Universitätsbibliothek Dresden</a:t>
            </a:r>
            <a:endParaRPr lang="de-DE" sz="750" b="0" dirty="0">
              <a:latin typeface="+mn-lt"/>
            </a:endParaRPr>
          </a:p>
        </p:txBody>
      </p:sp>
      <p:sp>
        <p:nvSpPr>
          <p:cNvPr id="12" name="Rechteck 11"/>
          <p:cNvSpPr/>
          <p:nvPr userDrawn="1"/>
        </p:nvSpPr>
        <p:spPr>
          <a:xfrm>
            <a:off x="7704000" y="6390000"/>
            <a:ext cx="1080000" cy="144000"/>
          </a:xfrm>
          <a:prstGeom prst="rect">
            <a:avLst/>
          </a:prstGeom>
        </p:spPr>
        <p:txBody>
          <a:bodyPr wrap="none" lIns="0" tIns="0" rIns="0" bIns="0">
            <a:noAutofit/>
          </a:bodyPr>
          <a:lstStyle/>
          <a:p>
            <a:pPr algn="r"/>
            <a:r>
              <a:rPr lang="de-DE" sz="750" b="1" i="0" u="none" strike="noStrike" kern="1200" baseline="0" dirty="0" smtClean="0">
                <a:solidFill>
                  <a:schemeClr val="accent1"/>
                </a:solidFill>
                <a:latin typeface="+mj-lt"/>
                <a:ea typeface="+mn-ea"/>
                <a:cs typeface="+mn-cs"/>
              </a:rPr>
              <a:t>slub-dresden.de</a:t>
            </a:r>
            <a:endParaRPr lang="de-DE" sz="750" dirty="0">
              <a:solidFill>
                <a:schemeClr val="accent1"/>
              </a:solidFill>
              <a:latin typeface="+mj-lt"/>
            </a:endParaRPr>
          </a:p>
        </p:txBody>
      </p:sp>
      <p:sp>
        <p:nvSpPr>
          <p:cNvPr id="13" name="Rechteck 12"/>
          <p:cNvSpPr/>
          <p:nvPr userDrawn="1"/>
        </p:nvSpPr>
        <p:spPr>
          <a:xfrm>
            <a:off x="5522400" y="6505200"/>
            <a:ext cx="1944000" cy="144000"/>
          </a:xfrm>
          <a:prstGeom prst="rect">
            <a:avLst/>
          </a:prstGeom>
        </p:spPr>
        <p:txBody>
          <a:bodyPr wrap="none" lIns="0" tIns="0" rIns="0" bIns="0">
            <a:noAutofit/>
          </a:bodyPr>
          <a:lstStyle/>
          <a:p>
            <a:r>
              <a:rPr lang="de-DE" sz="750" b="0" i="0" u="none" strike="noStrike" kern="1200" baseline="0" dirty="0" smtClean="0">
                <a:solidFill>
                  <a:schemeClr val="tx1"/>
                </a:solidFill>
                <a:latin typeface="+mn-lt"/>
                <a:ea typeface="+mn-ea"/>
                <a:cs typeface="+mn-cs"/>
              </a:rPr>
              <a:t>© </a:t>
            </a:r>
            <a:r>
              <a:rPr lang="de-DE" sz="750" b="0" i="0" u="none" strike="noStrike" kern="1200" baseline="0" dirty="0" err="1" smtClean="0">
                <a:solidFill>
                  <a:schemeClr val="tx1"/>
                </a:solidFill>
                <a:latin typeface="+mn-lt"/>
                <a:ea typeface="+mn-ea"/>
                <a:cs typeface="+mn-cs"/>
              </a:rPr>
              <a:t>by</a:t>
            </a:r>
            <a:r>
              <a:rPr lang="de-DE" sz="750" b="0" i="0" u="none" strike="noStrike" kern="1200" baseline="0" dirty="0" smtClean="0">
                <a:solidFill>
                  <a:schemeClr val="tx1"/>
                </a:solidFill>
                <a:latin typeface="+mn-lt"/>
                <a:ea typeface="+mn-ea"/>
                <a:cs typeface="+mn-cs"/>
              </a:rPr>
              <a:t> SLUB Dresden</a:t>
            </a:r>
            <a:endParaRPr lang="de-DE" sz="750" dirty="0">
              <a:latin typeface="+mn-lt"/>
            </a:endParaRPr>
          </a:p>
        </p:txBody>
      </p:sp>
    </p:spTree>
    <p:extLst>
      <p:ext uri="{BB962C8B-B14F-4D97-AF65-F5344CB8AC3E}">
        <p14:creationId xmlns:p14="http://schemas.microsoft.com/office/powerpoint/2010/main" val="429260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63F1D06-5A61-4668-AB05-DA526D329F6F}" type="datetime4">
              <a:rPr lang="de-DE" smtClean="0"/>
              <a:t>30. August 2018</a:t>
            </a:fld>
            <a:r>
              <a:rPr lang="de-DE" smtClean="0"/>
              <a:t> | Seite </a:t>
            </a:r>
            <a:fld id="{0861B5AC-52B6-4940-A75B-038E30218B05}" type="slidenum">
              <a:rPr lang="de-DE" smtClean="0"/>
              <a:pPr/>
              <a:t>‹Nr.›</a:t>
            </a:fld>
            <a:r>
              <a:rPr lang="de-DE" smtClean="0"/>
              <a:t> </a:t>
            </a:r>
            <a:endParaRPr lang="de-DE" dirty="0"/>
          </a:p>
        </p:txBody>
      </p:sp>
      <p:sp>
        <p:nvSpPr>
          <p:cNvPr id="4" name="Fußzeilenplatzhalter 3"/>
          <p:cNvSpPr>
            <a:spLocks noGrp="1"/>
          </p:cNvSpPr>
          <p:nvPr>
            <p:ph type="ftr" sz="quarter" idx="11"/>
          </p:nvPr>
        </p:nvSpPr>
        <p:spPr/>
        <p:txBody>
          <a:bodyPr/>
          <a:lstStyle/>
          <a:p>
            <a:r>
              <a:rPr lang="de-DE" smtClean="0"/>
              <a:t>Autor | Abteilung</a:t>
            </a:r>
            <a:endParaRPr lang="de-DE" dirty="0"/>
          </a:p>
        </p:txBody>
      </p:sp>
      <p:sp>
        <p:nvSpPr>
          <p:cNvPr id="7" name="Bildplatzhalter 6"/>
          <p:cNvSpPr>
            <a:spLocks noGrp="1"/>
          </p:cNvSpPr>
          <p:nvPr>
            <p:ph type="pic" sz="quarter" idx="14" hasCustomPrompt="1"/>
          </p:nvPr>
        </p:nvSpPr>
        <p:spPr>
          <a:xfrm>
            <a:off x="358775" y="360000"/>
            <a:ext cx="8423275" cy="5913800"/>
          </a:xfrm>
        </p:spPr>
        <p:txBody>
          <a:bodyPr anchor="ctr" anchorCtr="0"/>
          <a:lstStyle>
            <a:lvl1pPr algn="ctr">
              <a:defRPr/>
            </a:lvl1pPr>
          </a:lstStyle>
          <a:p>
            <a:r>
              <a:rPr lang="de-DE" dirty="0" smtClean="0"/>
              <a:t>Bild einfügen</a:t>
            </a:r>
            <a:br>
              <a:rPr lang="de-DE" dirty="0" smtClean="0"/>
            </a:br>
            <a:r>
              <a:rPr lang="de-DE" dirty="0" smtClean="0"/>
              <a:t/>
            </a:r>
            <a:br>
              <a:rPr lang="de-DE" dirty="0" smtClean="0"/>
            </a:br>
            <a:r>
              <a:rPr lang="de-DE" dirty="0" smtClean="0"/>
              <a:t/>
            </a:r>
            <a:br>
              <a:rPr lang="de-DE" dirty="0" smtClean="0"/>
            </a:b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90000"/>
            <a:ext cx="702280" cy="194400"/>
          </a:xfrm>
          <a:prstGeom prst="rect">
            <a:avLst/>
          </a:prstGeom>
        </p:spPr>
      </p:pic>
      <p:sp>
        <p:nvSpPr>
          <p:cNvPr id="9" name="Rechteck 8"/>
          <p:cNvSpPr/>
          <p:nvPr userDrawn="1"/>
        </p:nvSpPr>
        <p:spPr>
          <a:xfrm>
            <a:off x="1310400" y="6390000"/>
            <a:ext cx="3902400" cy="108000"/>
          </a:xfrm>
          <a:prstGeom prst="rect">
            <a:avLst/>
          </a:prstGeom>
        </p:spPr>
        <p:txBody>
          <a:bodyPr lIns="0" tIns="0" rIns="0" bIns="0">
            <a:noAutofit/>
          </a:bodyPr>
          <a:lstStyle/>
          <a:p>
            <a:r>
              <a:rPr lang="de-DE" sz="750" b="0" i="0" u="none" strike="noStrike" kern="1200" baseline="0" dirty="0" smtClean="0">
                <a:solidFill>
                  <a:schemeClr val="tx1"/>
                </a:solidFill>
                <a:latin typeface="+mj-lt"/>
                <a:ea typeface="+mn-ea"/>
                <a:cs typeface="+mn-cs"/>
              </a:rPr>
              <a:t>Sächsische Landesbibliothek – Staats- und Universitätsbibliothek Dresden</a:t>
            </a:r>
            <a:endParaRPr lang="de-DE" sz="750" b="0" dirty="0">
              <a:latin typeface="+mn-lt"/>
            </a:endParaRPr>
          </a:p>
        </p:txBody>
      </p:sp>
      <p:sp>
        <p:nvSpPr>
          <p:cNvPr id="10" name="Rechteck 9"/>
          <p:cNvSpPr/>
          <p:nvPr userDrawn="1"/>
        </p:nvSpPr>
        <p:spPr>
          <a:xfrm>
            <a:off x="7704000" y="6390000"/>
            <a:ext cx="1080000" cy="144000"/>
          </a:xfrm>
          <a:prstGeom prst="rect">
            <a:avLst/>
          </a:prstGeom>
        </p:spPr>
        <p:txBody>
          <a:bodyPr wrap="none" lIns="0" tIns="0" rIns="0" bIns="0">
            <a:noAutofit/>
          </a:bodyPr>
          <a:lstStyle/>
          <a:p>
            <a:pPr algn="r"/>
            <a:r>
              <a:rPr lang="de-DE" sz="750" b="1" i="0" u="none" strike="noStrike" kern="1200" baseline="0" dirty="0" smtClean="0">
                <a:solidFill>
                  <a:schemeClr val="accent1"/>
                </a:solidFill>
                <a:latin typeface="+mj-lt"/>
                <a:ea typeface="+mn-ea"/>
                <a:cs typeface="+mn-cs"/>
              </a:rPr>
              <a:t>slub-dresden.de</a:t>
            </a:r>
            <a:endParaRPr lang="de-DE" sz="750" dirty="0">
              <a:solidFill>
                <a:schemeClr val="accent1"/>
              </a:solidFill>
              <a:latin typeface="+mj-lt"/>
            </a:endParaRPr>
          </a:p>
        </p:txBody>
      </p:sp>
      <p:sp>
        <p:nvSpPr>
          <p:cNvPr id="11" name="Rechteck 10"/>
          <p:cNvSpPr/>
          <p:nvPr userDrawn="1"/>
        </p:nvSpPr>
        <p:spPr>
          <a:xfrm>
            <a:off x="5522400" y="6505200"/>
            <a:ext cx="1944000" cy="144000"/>
          </a:xfrm>
          <a:prstGeom prst="rect">
            <a:avLst/>
          </a:prstGeom>
        </p:spPr>
        <p:txBody>
          <a:bodyPr wrap="none" lIns="0" tIns="0" rIns="0" bIns="0">
            <a:noAutofit/>
          </a:bodyPr>
          <a:lstStyle/>
          <a:p>
            <a:r>
              <a:rPr lang="de-DE" sz="750" b="0" i="0" u="none" strike="noStrike" kern="1200" baseline="0" dirty="0" smtClean="0">
                <a:solidFill>
                  <a:schemeClr val="tx1"/>
                </a:solidFill>
                <a:latin typeface="+mn-lt"/>
                <a:ea typeface="+mn-ea"/>
                <a:cs typeface="+mn-cs"/>
              </a:rPr>
              <a:t>© </a:t>
            </a:r>
            <a:r>
              <a:rPr lang="de-DE" sz="750" b="0" i="0" u="none" strike="noStrike" kern="1200" baseline="0" dirty="0" err="1" smtClean="0">
                <a:solidFill>
                  <a:schemeClr val="tx1"/>
                </a:solidFill>
                <a:latin typeface="+mn-lt"/>
                <a:ea typeface="+mn-ea"/>
                <a:cs typeface="+mn-cs"/>
              </a:rPr>
              <a:t>by</a:t>
            </a:r>
            <a:r>
              <a:rPr lang="de-DE" sz="750" b="0" i="0" u="none" strike="noStrike" kern="1200" baseline="0" dirty="0" smtClean="0">
                <a:solidFill>
                  <a:schemeClr val="tx1"/>
                </a:solidFill>
                <a:latin typeface="+mn-lt"/>
                <a:ea typeface="+mn-ea"/>
                <a:cs typeface="+mn-cs"/>
              </a:rPr>
              <a:t> SLUB Dresden</a:t>
            </a:r>
            <a:endParaRPr lang="de-DE" sz="750" dirty="0">
              <a:latin typeface="+mn-lt"/>
            </a:endParaRPr>
          </a:p>
        </p:txBody>
      </p:sp>
    </p:spTree>
    <p:extLst>
      <p:ext uri="{BB962C8B-B14F-4D97-AF65-F5344CB8AC3E}">
        <p14:creationId xmlns:p14="http://schemas.microsoft.com/office/powerpoint/2010/main" val="37060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sp>
        <p:nvSpPr>
          <p:cNvPr id="7" name="Bildplatzhalter 6"/>
          <p:cNvSpPr>
            <a:spLocks noGrp="1"/>
          </p:cNvSpPr>
          <p:nvPr>
            <p:ph type="pic" sz="quarter" idx="14" hasCustomPrompt="1"/>
          </p:nvPr>
        </p:nvSpPr>
        <p:spPr>
          <a:xfrm>
            <a:off x="0" y="0"/>
            <a:ext cx="9144000" cy="6858000"/>
          </a:xfrm>
        </p:spPr>
        <p:txBody>
          <a:bodyPr anchor="ctr" anchorCtr="0"/>
          <a:lstStyle>
            <a:lvl1pPr algn="ctr">
              <a:defRPr/>
            </a:lvl1pPr>
          </a:lstStyle>
          <a:p>
            <a:r>
              <a:rPr lang="de-DE" dirty="0" smtClean="0"/>
              <a:t>Bild einfügen</a:t>
            </a:r>
            <a:br>
              <a:rPr lang="de-DE" dirty="0" smtClean="0"/>
            </a:br>
            <a:r>
              <a:rPr lang="de-DE" dirty="0" smtClean="0"/>
              <a:t/>
            </a:r>
            <a:br>
              <a:rPr lang="de-DE" dirty="0" smtClean="0"/>
            </a:br>
            <a:r>
              <a:rPr lang="de-DE" dirty="0" smtClean="0"/>
              <a:t/>
            </a:r>
            <a:br>
              <a:rPr lang="de-DE" dirty="0" smtClean="0"/>
            </a:br>
            <a:endParaRPr lang="de-DE" dirty="0"/>
          </a:p>
        </p:txBody>
      </p:sp>
    </p:spTree>
    <p:extLst>
      <p:ext uri="{BB962C8B-B14F-4D97-AF65-F5344CB8AC3E}">
        <p14:creationId xmlns:p14="http://schemas.microsoft.com/office/powerpoint/2010/main" val="96017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8775" y="288925"/>
            <a:ext cx="8422435" cy="432000"/>
          </a:xfrm>
          <a:prstGeom prst="rect">
            <a:avLst/>
          </a:prstGeom>
        </p:spPr>
        <p:txBody>
          <a:bodyPr vert="horz" lIns="0" tIns="0" rIns="0" bIns="0" rtlCol="0" anchor="t" anchorCtr="0">
            <a:noAutofit/>
          </a:bodyPr>
          <a:lstStyle/>
          <a:p>
            <a:r>
              <a:rPr lang="de-DE" dirty="0" smtClean="0"/>
              <a:t>Titel</a:t>
            </a:r>
            <a:endParaRPr lang="de-DE" dirty="0"/>
          </a:p>
        </p:txBody>
      </p:sp>
      <p:sp>
        <p:nvSpPr>
          <p:cNvPr id="3" name="Textplatzhalter 2"/>
          <p:cNvSpPr>
            <a:spLocks noGrp="1"/>
          </p:cNvSpPr>
          <p:nvPr>
            <p:ph type="body" idx="1"/>
          </p:nvPr>
        </p:nvSpPr>
        <p:spPr>
          <a:xfrm>
            <a:off x="358775" y="1385889"/>
            <a:ext cx="8425225" cy="4464049"/>
          </a:xfrm>
          <a:prstGeom prst="rect">
            <a:avLst/>
          </a:prstGeom>
        </p:spPr>
        <p:txBody>
          <a:bodyPr vert="horz" lIns="0" tIns="0" rIns="0" bIns="0" rtlCol="0" anchor="t" anchorCtr="0">
            <a:noAutofit/>
          </a:bodyPr>
          <a:lstStyle/>
          <a:p>
            <a:pPr lvl="0"/>
            <a:r>
              <a:rPr lang="de-DE" dirty="0" smtClean="0"/>
              <a:t>Text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endParaRPr lang="de-DE" dirty="0"/>
          </a:p>
        </p:txBody>
      </p:sp>
      <p:sp>
        <p:nvSpPr>
          <p:cNvPr id="4" name="Datumsplatzhalter 3"/>
          <p:cNvSpPr>
            <a:spLocks noGrp="1"/>
          </p:cNvSpPr>
          <p:nvPr>
            <p:ph type="dt" sz="half" idx="2"/>
          </p:nvPr>
        </p:nvSpPr>
        <p:spPr>
          <a:xfrm>
            <a:off x="5522400" y="6390000"/>
            <a:ext cx="1944000" cy="108000"/>
          </a:xfrm>
          <a:prstGeom prst="rect">
            <a:avLst/>
          </a:prstGeom>
        </p:spPr>
        <p:txBody>
          <a:bodyPr vert="horz" lIns="0" tIns="0" rIns="0" bIns="0" rtlCol="0" anchor="t" anchorCtr="0">
            <a:noAutofit/>
          </a:bodyPr>
          <a:lstStyle>
            <a:lvl1pPr marL="0" indent="0" algn="l">
              <a:lnSpc>
                <a:spcPct val="100000"/>
              </a:lnSpc>
              <a:spcBef>
                <a:spcPts val="0"/>
              </a:spcBef>
              <a:buFont typeface="Arial" pitchFamily="34" charset="0"/>
              <a:buNone/>
              <a:defRPr sz="750">
                <a:solidFill>
                  <a:schemeClr val="tx1"/>
                </a:solidFill>
                <a:latin typeface="+mn-lt"/>
              </a:defRPr>
            </a:lvl1pPr>
          </a:lstStyle>
          <a:p>
            <a:fld id="{5525094D-E08A-4FBC-A5CB-8147D72C56AC}" type="datetime4">
              <a:rPr lang="de-DE" smtClean="0"/>
              <a:t>30. August 2018</a:t>
            </a:fld>
            <a:r>
              <a:rPr lang="de-DE" smtClean="0"/>
              <a:t> </a:t>
            </a:r>
            <a:r>
              <a:rPr lang="de-DE" dirty="0" smtClean="0"/>
              <a:t>| Seite </a:t>
            </a:r>
            <a:fld id="{0861B5AC-52B6-4940-A75B-038E30218B05}" type="slidenum">
              <a:rPr lang="de-DE" smtClean="0"/>
              <a:pPr/>
              <a:t>‹Nr.›</a:t>
            </a:fld>
            <a:r>
              <a:rPr lang="de-DE" dirty="0" smtClean="0"/>
              <a:t> </a:t>
            </a:r>
            <a:endParaRPr lang="de-DE" dirty="0"/>
          </a:p>
        </p:txBody>
      </p:sp>
      <p:sp>
        <p:nvSpPr>
          <p:cNvPr id="5" name="Fußzeilenplatzhalter 4"/>
          <p:cNvSpPr>
            <a:spLocks noGrp="1"/>
          </p:cNvSpPr>
          <p:nvPr>
            <p:ph type="ftr" sz="quarter" idx="3"/>
          </p:nvPr>
        </p:nvSpPr>
        <p:spPr>
          <a:xfrm>
            <a:off x="1310400" y="6504110"/>
            <a:ext cx="3902400" cy="144000"/>
          </a:xfrm>
          <a:prstGeom prst="rect">
            <a:avLst/>
          </a:prstGeom>
        </p:spPr>
        <p:txBody>
          <a:bodyPr vert="horz" lIns="0" tIns="0" rIns="0" bIns="0" rtlCol="0" anchor="t" anchorCtr="0">
            <a:noAutofit/>
          </a:bodyPr>
          <a:lstStyle>
            <a:lvl1pPr marL="0" indent="0" algn="l">
              <a:lnSpc>
                <a:spcPct val="100000"/>
              </a:lnSpc>
              <a:spcBef>
                <a:spcPts val="0"/>
              </a:spcBef>
              <a:buFont typeface="Arial" pitchFamily="34" charset="0"/>
              <a:buNone/>
              <a:defRPr sz="750">
                <a:solidFill>
                  <a:schemeClr val="tx1"/>
                </a:solidFill>
                <a:latin typeface="+mn-lt"/>
              </a:defRPr>
            </a:lvl1pPr>
          </a:lstStyle>
          <a:p>
            <a:r>
              <a:rPr lang="de-DE" dirty="0" smtClean="0"/>
              <a:t>Autor | Abteilung</a:t>
            </a:r>
            <a:endParaRPr lang="de-DE" dirty="0"/>
          </a:p>
        </p:txBody>
      </p:sp>
      <p:pic>
        <p:nvPicPr>
          <p:cNvPr id="7" name="Grafi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000" y="6390000"/>
            <a:ext cx="702280" cy="194400"/>
          </a:xfrm>
          <a:prstGeom prst="rect">
            <a:avLst/>
          </a:prstGeom>
        </p:spPr>
      </p:pic>
      <p:sp>
        <p:nvSpPr>
          <p:cNvPr id="8" name="Rechteck 7"/>
          <p:cNvSpPr/>
          <p:nvPr userDrawn="1"/>
        </p:nvSpPr>
        <p:spPr>
          <a:xfrm>
            <a:off x="1310400" y="6390000"/>
            <a:ext cx="3902400" cy="108000"/>
          </a:xfrm>
          <a:prstGeom prst="rect">
            <a:avLst/>
          </a:prstGeom>
        </p:spPr>
        <p:txBody>
          <a:bodyPr lIns="0" tIns="0" rIns="0" bIns="0">
            <a:noAutofit/>
          </a:bodyPr>
          <a:lstStyle/>
          <a:p>
            <a:r>
              <a:rPr lang="de-DE" sz="750" b="0" i="0" u="none" strike="noStrike" kern="1200" baseline="0" dirty="0" smtClean="0">
                <a:solidFill>
                  <a:schemeClr val="tx1"/>
                </a:solidFill>
                <a:latin typeface="+mj-lt"/>
                <a:ea typeface="+mn-ea"/>
                <a:cs typeface="+mn-cs"/>
              </a:rPr>
              <a:t>Sächsische Landesbibliothek – Staats- und Universitätsbibliothek Dresden</a:t>
            </a:r>
            <a:endParaRPr lang="de-DE" sz="750" b="0" dirty="0">
              <a:latin typeface="+mn-lt"/>
            </a:endParaRPr>
          </a:p>
        </p:txBody>
      </p:sp>
      <p:sp>
        <p:nvSpPr>
          <p:cNvPr id="9" name="Rechteck 8"/>
          <p:cNvSpPr/>
          <p:nvPr userDrawn="1"/>
        </p:nvSpPr>
        <p:spPr>
          <a:xfrm>
            <a:off x="7704000" y="6390000"/>
            <a:ext cx="1080000" cy="144000"/>
          </a:xfrm>
          <a:prstGeom prst="rect">
            <a:avLst/>
          </a:prstGeom>
        </p:spPr>
        <p:txBody>
          <a:bodyPr wrap="none" lIns="0" tIns="0" rIns="0" bIns="0">
            <a:noAutofit/>
          </a:bodyPr>
          <a:lstStyle/>
          <a:p>
            <a:pPr algn="r"/>
            <a:r>
              <a:rPr lang="de-DE" sz="750" b="1" i="0" u="none" strike="noStrike" kern="1200" baseline="0" dirty="0" smtClean="0">
                <a:solidFill>
                  <a:schemeClr val="accent1"/>
                </a:solidFill>
                <a:latin typeface="+mj-lt"/>
                <a:ea typeface="+mn-ea"/>
                <a:cs typeface="+mn-cs"/>
              </a:rPr>
              <a:t>slub-dresden.de</a:t>
            </a:r>
            <a:endParaRPr lang="de-DE" sz="750" dirty="0">
              <a:solidFill>
                <a:schemeClr val="accent1"/>
              </a:solidFill>
              <a:latin typeface="+mj-lt"/>
            </a:endParaRPr>
          </a:p>
        </p:txBody>
      </p:sp>
      <p:sp>
        <p:nvSpPr>
          <p:cNvPr id="10" name="Rechteck 9"/>
          <p:cNvSpPr/>
          <p:nvPr userDrawn="1"/>
        </p:nvSpPr>
        <p:spPr>
          <a:xfrm>
            <a:off x="5522400" y="6505200"/>
            <a:ext cx="1944000" cy="144000"/>
          </a:xfrm>
          <a:prstGeom prst="rect">
            <a:avLst/>
          </a:prstGeom>
        </p:spPr>
        <p:txBody>
          <a:bodyPr wrap="none" lIns="0" tIns="0" rIns="0" bIns="0">
            <a:noAutofit/>
          </a:bodyPr>
          <a:lstStyle/>
          <a:p>
            <a:r>
              <a:rPr lang="de-DE" sz="750" b="0" i="0" u="none" strike="noStrike" kern="1200" baseline="0" dirty="0" smtClean="0">
                <a:solidFill>
                  <a:schemeClr val="tx1"/>
                </a:solidFill>
                <a:latin typeface="+mn-lt"/>
                <a:ea typeface="+mn-ea"/>
                <a:cs typeface="+mn-cs"/>
                <a:hlinkClick r:id="rId12"/>
              </a:rPr>
              <a:t>CC BY 4.0</a:t>
            </a:r>
            <a:endParaRPr lang="de-DE" sz="750" dirty="0">
              <a:latin typeface="+mn-lt"/>
            </a:endParaRPr>
          </a:p>
        </p:txBody>
      </p:sp>
      <p:cxnSp>
        <p:nvCxnSpPr>
          <p:cNvPr id="12" name="Gerade Verbindung 11"/>
          <p:cNvCxnSpPr/>
          <p:nvPr userDrawn="1"/>
        </p:nvCxnSpPr>
        <p:spPr>
          <a:xfrm>
            <a:off x="360000" y="6274800"/>
            <a:ext cx="842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8626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3" r:id="rId6"/>
    <p:sldLayoutId id="2147483652" r:id="rId7"/>
    <p:sldLayoutId id="2147483654" r:id="rId8"/>
    <p:sldLayoutId id="2147483655" r:id="rId9"/>
  </p:sldLayoutIdLst>
  <p:hf hdr="0"/>
  <p:txStyles>
    <p:titleStyle>
      <a:lvl1pPr marL="0" indent="0" algn="l" defTabSz="914400" rtl="0" eaLnBrk="1" latinLnBrk="0" hangingPunct="1">
        <a:lnSpc>
          <a:spcPct val="100000"/>
        </a:lnSpc>
        <a:spcBef>
          <a:spcPts val="0"/>
        </a:spcBef>
        <a:buFont typeface="Arial" pitchFamily="34" charset="0"/>
        <a:buNone/>
        <a:defRPr sz="2600"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10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itchFamily="34" charset="0"/>
        <a:buNone/>
        <a:defRPr sz="1800" kern="1200" cap="all" baseline="0">
          <a:solidFill>
            <a:schemeClr val="tx1"/>
          </a:solidFill>
          <a:latin typeface="+mj-lt"/>
          <a:ea typeface="+mn-ea"/>
          <a:cs typeface="+mn-cs"/>
        </a:defRPr>
      </a:lvl2pPr>
      <a:lvl3pPr marL="108000" indent="-108000" algn="l" defTabSz="914400" rtl="0" eaLnBrk="1" latinLnBrk="0" hangingPunct="1">
        <a:lnSpc>
          <a:spcPct val="100000"/>
        </a:lnSpc>
        <a:spcBef>
          <a:spcPts val="1100"/>
        </a:spcBef>
        <a:buFont typeface="Arial" pitchFamily="34" charset="0"/>
        <a:buChar char="•"/>
        <a:defRPr sz="1800" kern="1200">
          <a:solidFill>
            <a:schemeClr val="tx1"/>
          </a:solidFill>
          <a:latin typeface="+mn-lt"/>
          <a:ea typeface="+mn-ea"/>
          <a:cs typeface="+mn-cs"/>
        </a:defRPr>
      </a:lvl3pPr>
      <a:lvl4pPr marL="108000" indent="-108000" algn="l" defTabSz="914400" rtl="0" eaLnBrk="1" latinLnBrk="0" hangingPunct="1">
        <a:lnSpc>
          <a:spcPct val="100000"/>
        </a:lnSpc>
        <a:spcBef>
          <a:spcPts val="1100"/>
        </a:spcBef>
        <a:buFont typeface="Arial" pitchFamily="34" charset="0"/>
        <a:buChar char="•"/>
        <a:defRPr sz="1800" kern="1200">
          <a:solidFill>
            <a:schemeClr val="tx1"/>
          </a:solidFill>
          <a:latin typeface="+mj-lt"/>
          <a:ea typeface="+mn-ea"/>
          <a:cs typeface="+mn-cs"/>
        </a:defRPr>
      </a:lvl4pPr>
      <a:lvl5pPr marL="252000" indent="-144000" algn="l" defTabSz="914400" rtl="0" eaLnBrk="1" latinLnBrk="0" hangingPunct="1">
        <a:lnSpc>
          <a:spcPct val="100000"/>
        </a:lnSpc>
        <a:spcBef>
          <a:spcPts val="0"/>
        </a:spcBef>
        <a:buFont typeface="VistaSansBook" pitchFamily="2" charset="0"/>
        <a:buChar char="−"/>
        <a:defRPr sz="1800" kern="1200" baseline="0">
          <a:solidFill>
            <a:schemeClr val="tx1"/>
          </a:solidFill>
          <a:latin typeface="+mn-lt"/>
          <a:ea typeface="+mn-ea"/>
          <a:cs typeface="+mn-cs"/>
        </a:defRPr>
      </a:lvl5pPr>
      <a:lvl6pPr marL="252000" indent="-144000" algn="l" defTabSz="914400" rtl="0" eaLnBrk="1" latinLnBrk="0" hangingPunct="1">
        <a:lnSpc>
          <a:spcPct val="100000"/>
        </a:lnSpc>
        <a:spcBef>
          <a:spcPts val="0"/>
        </a:spcBef>
        <a:buFont typeface="VistaSansBook" pitchFamily="2" charset="0"/>
        <a:buChar char="−"/>
        <a:defRPr sz="1800" kern="1200">
          <a:solidFill>
            <a:schemeClr val="tx1"/>
          </a:solidFill>
          <a:latin typeface="+mn-lt"/>
          <a:ea typeface="+mn-ea"/>
          <a:cs typeface="+mn-cs"/>
        </a:defRPr>
      </a:lvl6pPr>
      <a:lvl7pPr marL="252000" indent="-144000" algn="l" defTabSz="914400" rtl="0" eaLnBrk="1" latinLnBrk="0" hangingPunct="1">
        <a:lnSpc>
          <a:spcPct val="100000"/>
        </a:lnSpc>
        <a:spcBef>
          <a:spcPts val="0"/>
        </a:spcBef>
        <a:buFont typeface="VistaSansBook" pitchFamily="2" charset="0"/>
        <a:buChar char="−"/>
        <a:defRPr sz="1800" kern="1200">
          <a:solidFill>
            <a:schemeClr val="tx1"/>
          </a:solidFill>
          <a:latin typeface="+mn-lt"/>
          <a:ea typeface="+mn-ea"/>
          <a:cs typeface="+mn-cs"/>
        </a:defRPr>
      </a:lvl7pPr>
      <a:lvl8pPr marL="252000" indent="-144000" algn="l" defTabSz="914400" rtl="0" eaLnBrk="1" latinLnBrk="0" hangingPunct="1">
        <a:lnSpc>
          <a:spcPct val="100000"/>
        </a:lnSpc>
        <a:spcBef>
          <a:spcPts val="0"/>
        </a:spcBef>
        <a:buFont typeface="VistaSansBook" pitchFamily="2" charset="0"/>
        <a:buChar char="−"/>
        <a:defRPr sz="1800" kern="1200">
          <a:solidFill>
            <a:schemeClr val="tx1"/>
          </a:solidFill>
          <a:latin typeface="+mn-lt"/>
          <a:ea typeface="+mn-ea"/>
          <a:cs typeface="+mn-cs"/>
        </a:defRPr>
      </a:lvl8pPr>
      <a:lvl9pPr marL="252000" indent="-144000" algn="l" defTabSz="914400" rtl="0" eaLnBrk="1" latinLnBrk="0" hangingPunct="1">
        <a:lnSpc>
          <a:spcPct val="100000"/>
        </a:lnSpc>
        <a:spcBef>
          <a:spcPts val="0"/>
        </a:spcBef>
        <a:buFont typeface="VistaSansBook" pitchFamily="2"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p:txBody>
          <a:bodyPr/>
          <a:lstStyle/>
          <a:p>
            <a:r>
              <a:rPr lang="de-DE" dirty="0" smtClean="0"/>
              <a:t>IAML </a:t>
            </a:r>
            <a:r>
              <a:rPr lang="de-DE" dirty="0" err="1" smtClean="0"/>
              <a:t>congress</a:t>
            </a:r>
            <a:r>
              <a:rPr lang="de-DE" dirty="0" smtClean="0"/>
              <a:t> 2018</a:t>
            </a:r>
          </a:p>
          <a:p>
            <a:r>
              <a:rPr lang="de-DE" dirty="0" smtClean="0"/>
              <a:t>Leipzig </a:t>
            </a:r>
            <a:r>
              <a:rPr lang="de-DE" dirty="0" err="1" smtClean="0"/>
              <a:t>and</a:t>
            </a:r>
            <a:r>
              <a:rPr lang="de-DE" dirty="0" smtClean="0"/>
              <a:t> Dresden Music </a:t>
            </a:r>
            <a:r>
              <a:rPr lang="de-DE" dirty="0"/>
              <a:t>A</a:t>
            </a:r>
            <a:r>
              <a:rPr lang="de-DE" dirty="0" smtClean="0"/>
              <a:t>rchives: </a:t>
            </a:r>
            <a:r>
              <a:rPr lang="de-DE" dirty="0" err="1" smtClean="0"/>
              <a:t>from</a:t>
            </a:r>
            <a:r>
              <a:rPr lang="de-DE" dirty="0" smtClean="0"/>
              <a:t> Bach </a:t>
            </a:r>
            <a:r>
              <a:rPr lang="de-DE" dirty="0" err="1" smtClean="0"/>
              <a:t>to</a:t>
            </a:r>
            <a:r>
              <a:rPr lang="de-DE" dirty="0" smtClean="0"/>
              <a:t> </a:t>
            </a:r>
            <a:r>
              <a:rPr lang="de-DE" dirty="0" err="1" smtClean="0"/>
              <a:t>the</a:t>
            </a:r>
            <a:r>
              <a:rPr lang="de-DE" dirty="0" smtClean="0"/>
              <a:t> </a:t>
            </a:r>
            <a:r>
              <a:rPr lang="de-DE" dirty="0" err="1"/>
              <a:t>P</a:t>
            </a:r>
            <a:r>
              <a:rPr lang="de-DE" dirty="0" err="1" smtClean="0"/>
              <a:t>resent</a:t>
            </a:r>
            <a:r>
              <a:rPr lang="de-DE" dirty="0" smtClean="0"/>
              <a:t> </a:t>
            </a:r>
            <a:r>
              <a:rPr lang="de-DE" dirty="0" smtClean="0"/>
              <a:t>Days</a:t>
            </a:r>
          </a:p>
          <a:p>
            <a:r>
              <a:rPr lang="de-DE" smtClean="0"/>
              <a:t>23.07.2018</a:t>
            </a:r>
            <a:endParaRPr lang="de-DE" dirty="0" smtClean="0"/>
          </a:p>
          <a:p>
            <a:endParaRPr lang="de-DE" dirty="0"/>
          </a:p>
          <a:p>
            <a:r>
              <a:rPr lang="de-DE" dirty="0" smtClean="0"/>
              <a:t>Katrin Bicher (SLUB Dresden)</a:t>
            </a:r>
            <a:endParaRPr lang="de-DE" dirty="0"/>
          </a:p>
        </p:txBody>
      </p:sp>
      <p:sp>
        <p:nvSpPr>
          <p:cNvPr id="3" name="Datumsplatzhalter 2"/>
          <p:cNvSpPr>
            <a:spLocks noGrp="1"/>
          </p:cNvSpPr>
          <p:nvPr>
            <p:ph type="dt" sz="half" idx="10"/>
          </p:nvPr>
        </p:nvSpPr>
        <p:spPr/>
        <p:txBody>
          <a:bodyPr/>
          <a:lstStyle/>
          <a:p>
            <a:fld id="{1903E4A7-1C19-40A3-BF12-A485CD138FED}" type="datetime4">
              <a:rPr lang="de-DE" smtClean="0"/>
              <a:pPr/>
              <a:t>30. August 2018</a:t>
            </a:fld>
            <a:endParaRPr lang="de-DE" dirty="0"/>
          </a:p>
        </p:txBody>
      </p:sp>
      <p:sp>
        <p:nvSpPr>
          <p:cNvPr id="8" name="Textplatzhalter 7"/>
          <p:cNvSpPr>
            <a:spLocks noGrp="1"/>
          </p:cNvSpPr>
          <p:nvPr>
            <p:ph type="body" sz="quarter" idx="11"/>
          </p:nvPr>
        </p:nvSpPr>
        <p:spPr/>
        <p:txBody>
          <a:bodyPr/>
          <a:lstStyle/>
          <a:p>
            <a:endParaRPr lang="de-DE"/>
          </a:p>
        </p:txBody>
      </p:sp>
      <p:sp>
        <p:nvSpPr>
          <p:cNvPr id="9" name="Textplatzhalter 8"/>
          <p:cNvSpPr>
            <a:spLocks noGrp="1"/>
          </p:cNvSpPr>
          <p:nvPr>
            <p:ph type="body" sz="quarter" idx="12"/>
          </p:nvPr>
        </p:nvSpPr>
        <p:spPr/>
        <p:txBody>
          <a:bodyPr/>
          <a:lstStyle/>
          <a:p>
            <a:r>
              <a:rPr lang="en-US" dirty="0"/>
              <a:t>Documenting </a:t>
            </a:r>
            <a:r>
              <a:rPr lang="en-US" dirty="0" smtClean="0"/>
              <a:t>Contemporary Music </a:t>
            </a:r>
            <a:r>
              <a:rPr lang="en-US" dirty="0"/>
              <a:t>– </a:t>
            </a:r>
            <a:r>
              <a:rPr lang="en-US" dirty="0" smtClean="0"/>
              <a:t>Possibilities </a:t>
            </a:r>
            <a:r>
              <a:rPr lang="en-US" dirty="0"/>
              <a:t>and </a:t>
            </a:r>
            <a:r>
              <a:rPr lang="en-US" dirty="0" smtClean="0"/>
              <a:t>Challenges </a:t>
            </a:r>
            <a:r>
              <a:rPr lang="en-US" dirty="0"/>
              <a:t>for </a:t>
            </a:r>
            <a:r>
              <a:rPr lang="en-US" dirty="0" smtClean="0"/>
              <a:t>Contemporary Music Archives</a:t>
            </a:r>
            <a:endParaRPr lang="de-DE" dirty="0"/>
          </a:p>
        </p:txBody>
      </p:sp>
    </p:spTree>
    <p:extLst>
      <p:ext uri="{BB962C8B-B14F-4D97-AF65-F5344CB8AC3E}">
        <p14:creationId xmlns:p14="http://schemas.microsoft.com/office/powerpoint/2010/main" val="100808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a:xfrm>
            <a:off x="0" y="0"/>
            <a:ext cx="3779912" cy="6858000"/>
          </a:xfrm>
        </p:spPr>
      </p:sp>
      <p:sp>
        <p:nvSpPr>
          <p:cNvPr id="5" name="Rechteck 4"/>
          <p:cNvSpPr/>
          <p:nvPr/>
        </p:nvSpPr>
        <p:spPr>
          <a:xfrm>
            <a:off x="3491880" y="0"/>
            <a:ext cx="3456384" cy="7001917"/>
          </a:xfrm>
          <a:prstGeom prst="rect">
            <a:avLst/>
          </a:prstGeom>
        </p:spPr>
        <p:txBody>
          <a:bodyPr wrap="square">
            <a:spAutoFit/>
          </a:bodyPr>
          <a:lstStyle/>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Reiner </a:t>
            </a:r>
            <a:r>
              <a:rPr lang="en-US" sz="1200" b="1" dirty="0" err="1">
                <a:latin typeface="Calibri" panose="020F0502020204030204" pitchFamily="34" charset="0"/>
                <a:ea typeface="Calibri" panose="020F0502020204030204" pitchFamily="34" charset="0"/>
                <a:cs typeface="Times New Roman" panose="02020603050405020304" pitchFamily="18" charset="0"/>
              </a:rPr>
              <a:t>Bredemeyer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1929-1995)	59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Kochan (1930-2009)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	43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Paul-Heinz </a:t>
            </a:r>
            <a:r>
              <a:rPr lang="de-DE" sz="1200" b="1" dirty="0">
                <a:latin typeface="Calibri" panose="020F0502020204030204" pitchFamily="34" charset="0"/>
                <a:ea typeface="Calibri" panose="020F0502020204030204" pitchFamily="34" charset="0"/>
                <a:cs typeface="Times New Roman" panose="02020603050405020304" pitchFamily="18" charset="0"/>
              </a:rPr>
              <a:t>Dittrich</a:t>
            </a:r>
            <a:r>
              <a:rPr lang="de-DE" sz="1200" dirty="0">
                <a:latin typeface="Calibri" panose="020F0502020204030204" pitchFamily="34" charset="0"/>
                <a:ea typeface="Calibri" panose="020F0502020204030204" pitchFamily="34" charset="0"/>
                <a:cs typeface="Times New Roman" panose="02020603050405020304" pitchFamily="18" charset="0"/>
              </a:rPr>
              <a:t> (*1930)		24</a:t>
            </a:r>
          </a:p>
          <a:p>
            <a:pPr>
              <a:spcAft>
                <a:spcPts val="600"/>
              </a:spcAft>
            </a:pPr>
            <a:r>
              <a:rPr lang="de-DE" sz="1200" dirty="0" err="1">
                <a:latin typeface="Calibri" panose="020F0502020204030204" pitchFamily="34" charset="0"/>
                <a:ea typeface="Calibri" panose="020F0502020204030204" pitchFamily="34" charset="0"/>
                <a:cs typeface="Times New Roman" panose="02020603050405020304" pitchFamily="18" charset="0"/>
              </a:rPr>
              <a:t>Christfried</a:t>
            </a:r>
            <a:r>
              <a:rPr lang="de-DE" sz="1200" dirty="0">
                <a:latin typeface="Calibri" panose="020F0502020204030204" pitchFamily="34" charset="0"/>
                <a:ea typeface="Calibri" panose="020F0502020204030204" pitchFamily="34" charset="0"/>
                <a:cs typeface="Times New Roman" panose="02020603050405020304" pitchFamily="18" charset="0"/>
              </a:rPr>
              <a:t> Schmidt (*1932)		53</a:t>
            </a: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b="1" dirty="0" err="1">
                <a:latin typeface="Calibri" panose="020F0502020204030204" pitchFamily="34" charset="0"/>
                <a:ea typeface="Calibri" panose="020F0502020204030204" pitchFamily="34" charset="0"/>
                <a:cs typeface="Times New Roman" panose="02020603050405020304" pitchFamily="18" charset="0"/>
              </a:rPr>
              <a:t>Matthus</a:t>
            </a:r>
            <a:r>
              <a:rPr lang="en-US" sz="1200" dirty="0">
                <a:latin typeface="Calibri" panose="020F0502020204030204" pitchFamily="34" charset="0"/>
                <a:ea typeface="Calibri" panose="020F0502020204030204" pitchFamily="34" charset="0"/>
                <a:cs typeface="Times New Roman" panose="02020603050405020304" pitchFamily="18" charset="0"/>
              </a:rPr>
              <a:t> (*1934)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Manfred </a:t>
            </a:r>
            <a:r>
              <a:rPr lang="de-DE" sz="1200" dirty="0" err="1">
                <a:latin typeface="Calibri" panose="020F0502020204030204" pitchFamily="34" charset="0"/>
                <a:ea typeface="Calibri" panose="020F0502020204030204" pitchFamily="34" charset="0"/>
                <a:cs typeface="Times New Roman" panose="02020603050405020304" pitchFamily="18" charset="0"/>
              </a:rPr>
              <a:t>Weiss</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40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Georg </a:t>
            </a:r>
            <a:r>
              <a:rPr lang="de-DE" sz="1200" b="1" dirty="0">
                <a:latin typeface="Calibri" panose="020F0502020204030204" pitchFamily="34" charset="0"/>
                <a:ea typeface="Calibri" panose="020F0502020204030204" pitchFamily="34" charset="0"/>
                <a:cs typeface="Times New Roman" panose="02020603050405020304" pitchFamily="18" charset="0"/>
              </a:rPr>
              <a:t>Katzer</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35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Neubert (*1936)		7</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Ottomar </a:t>
            </a:r>
            <a:r>
              <a:rPr lang="de-DE" sz="1200" b="1" dirty="0">
                <a:latin typeface="Calibri" panose="020F0502020204030204" pitchFamily="34" charset="0"/>
                <a:ea typeface="Calibri" panose="020F0502020204030204" pitchFamily="34" charset="0"/>
                <a:cs typeface="Times New Roman" panose="02020603050405020304" pitchFamily="18" charset="0"/>
              </a:rPr>
              <a:t>Treibmann</a:t>
            </a:r>
            <a:r>
              <a:rPr lang="de-DE" sz="1200" dirty="0">
                <a:latin typeface="Calibri" panose="020F0502020204030204" pitchFamily="34" charset="0"/>
                <a:ea typeface="Calibri" panose="020F0502020204030204" pitchFamily="34" charset="0"/>
                <a:cs typeface="Times New Roman" panose="02020603050405020304" pitchFamily="18" charset="0"/>
              </a:rPr>
              <a:t> (*1936)	</a:t>
            </a:r>
            <a:r>
              <a:rPr lang="de-DE" sz="1200" dirty="0" smtClean="0">
                <a:latin typeface="Calibri" panose="020F0502020204030204" pitchFamily="34" charset="0"/>
                <a:ea typeface="Calibri" panose="020F0502020204030204" pitchFamily="34" charset="0"/>
                <a:cs typeface="Times New Roman" panose="02020603050405020304" pitchFamily="18" charset="0"/>
              </a:rPr>
              <a:t>13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Thomas Müller (*1939)		</a:t>
            </a:r>
            <a:r>
              <a:rPr lang="de-DE" sz="1200" dirty="0" smtClean="0">
                <a:latin typeface="Calibri" panose="020F0502020204030204" pitchFamily="34" charset="0"/>
                <a:ea typeface="Calibri" panose="020F0502020204030204" pitchFamily="34" charset="0"/>
                <a:cs typeface="Times New Roman" panose="02020603050405020304" pitchFamily="18" charset="0"/>
              </a:rPr>
              <a:t>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Tilo </a:t>
            </a:r>
            <a:r>
              <a:rPr lang="de-DE" sz="1200" b="1" dirty="0" err="1">
                <a:latin typeface="Calibri" panose="020F0502020204030204" pitchFamily="34" charset="0"/>
                <a:ea typeface="Calibri" panose="020F0502020204030204" pitchFamily="34" charset="0"/>
                <a:cs typeface="Times New Roman" panose="02020603050405020304" pitchFamily="18" charset="0"/>
              </a:rPr>
              <a:t>Medek</a:t>
            </a:r>
            <a:r>
              <a:rPr lang="de-DE" sz="1200" dirty="0">
                <a:latin typeface="Calibri" panose="020F0502020204030204" pitchFamily="34" charset="0"/>
                <a:ea typeface="Calibri" panose="020F0502020204030204" pitchFamily="34" charset="0"/>
                <a:cs typeface="Times New Roman" panose="02020603050405020304" pitchFamily="18" charset="0"/>
              </a:rPr>
              <a:t> (1940-2006)		25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Goldmann</a:t>
            </a:r>
            <a:r>
              <a:rPr lang="de-DE" sz="1200" dirty="0">
                <a:latin typeface="Calibri" panose="020F0502020204030204" pitchFamily="34" charset="0"/>
                <a:ea typeface="Calibri" panose="020F0502020204030204" pitchFamily="34" charset="0"/>
                <a:cs typeface="Times New Roman" panose="02020603050405020304" pitchFamily="18" charset="0"/>
              </a:rPr>
              <a:t> (1941-2009)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29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Schenker</a:t>
            </a:r>
            <a:r>
              <a:rPr lang="de-DE" sz="1200" dirty="0">
                <a:latin typeface="Calibri" panose="020F0502020204030204" pitchFamily="34" charset="0"/>
                <a:ea typeface="Calibri" panose="020F0502020204030204" pitchFamily="34" charset="0"/>
                <a:cs typeface="Times New Roman" panose="02020603050405020304" pitchFamily="18" charset="0"/>
              </a:rPr>
              <a:t> (1942-2013)	</a:t>
            </a:r>
            <a:r>
              <a:rPr lang="de-DE" sz="1200" dirty="0" smtClean="0">
                <a:latin typeface="Calibri" panose="020F0502020204030204" pitchFamily="34" charset="0"/>
                <a:ea typeface="Calibri" panose="020F0502020204030204" pitchFamily="34" charset="0"/>
                <a:cs typeface="Times New Roman" panose="02020603050405020304" pitchFamily="18" charset="0"/>
              </a:rPr>
              <a:t>14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Lischka (*1942)		</a:t>
            </a:r>
            <a:r>
              <a:rPr lang="de-DE" sz="1200" dirty="0" smtClean="0">
                <a:latin typeface="Calibri" panose="020F0502020204030204" pitchFamily="34" charset="0"/>
                <a:ea typeface="Calibri" panose="020F0502020204030204" pitchFamily="34" charset="0"/>
                <a:cs typeface="Times New Roman" panose="02020603050405020304" pitchFamily="18" charset="0"/>
              </a:rPr>
              <a:t>65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a:t>
            </a:r>
            <a:r>
              <a:rPr lang="de-DE" sz="1200" dirty="0" err="1">
                <a:latin typeface="Calibri" panose="020F0502020204030204" pitchFamily="34" charset="0"/>
                <a:ea typeface="Calibri" panose="020F0502020204030204" pitchFamily="34" charset="0"/>
                <a:cs typeface="Times New Roman" panose="02020603050405020304" pitchFamily="18" charset="0"/>
              </a:rPr>
              <a:t>Hrasky</a:t>
            </a:r>
            <a:r>
              <a:rPr lang="de-DE" sz="1200" dirty="0">
                <a:latin typeface="Calibri" panose="020F0502020204030204" pitchFamily="34" charset="0"/>
                <a:ea typeface="Calibri" panose="020F0502020204030204" pitchFamily="34" charset="0"/>
                <a:cs typeface="Times New Roman" panose="02020603050405020304" pitchFamily="18" charset="0"/>
              </a:rPr>
              <a:t>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24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Jörg </a:t>
            </a:r>
            <a:r>
              <a:rPr lang="de-DE" sz="1200" b="1" dirty="0" err="1" smtClean="0">
                <a:latin typeface="Calibri" panose="020F0502020204030204" pitchFamily="34" charset="0"/>
                <a:ea typeface="Calibri" panose="020F0502020204030204" pitchFamily="34" charset="0"/>
                <a:cs typeface="Times New Roman" panose="02020603050405020304" pitchFamily="18" charset="0"/>
              </a:rPr>
              <a:t>Herchet</a:t>
            </a:r>
            <a:r>
              <a:rPr lang="de-DE" sz="1200" dirty="0" smtClean="0">
                <a:latin typeface="Calibri" panose="020F0502020204030204" pitchFamily="34" charset="0"/>
                <a:ea typeface="Calibri" panose="020F0502020204030204" pitchFamily="34" charset="0"/>
                <a:cs typeface="Times New Roman" panose="02020603050405020304" pitchFamily="18" charset="0"/>
              </a:rPr>
              <a:t> (*1943)		63</a:t>
            </a: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Udo </a:t>
            </a:r>
            <a:r>
              <a:rPr lang="de-DE" sz="1200" b="1" dirty="0" smtClean="0">
                <a:latin typeface="Calibri" panose="020F0502020204030204" pitchFamily="34" charset="0"/>
                <a:ea typeface="Calibri" panose="020F0502020204030204" pitchFamily="34" charset="0"/>
                <a:cs typeface="Times New Roman" panose="02020603050405020304" pitchFamily="18" charset="0"/>
              </a:rPr>
              <a:t>Zimmermann</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(*1943)		3</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Helge Jung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Lothar Voigtländer (*1943)		4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Wilfried </a:t>
            </a:r>
            <a:r>
              <a:rPr lang="de-DE" sz="1200" b="1" dirty="0" err="1">
                <a:latin typeface="Calibri" panose="020F0502020204030204" pitchFamily="34" charset="0"/>
                <a:ea typeface="Calibri" panose="020F0502020204030204" pitchFamily="34" charset="0"/>
                <a:cs typeface="Times New Roman" panose="02020603050405020304" pitchFamily="18" charset="0"/>
              </a:rPr>
              <a:t>Krätzschmar</a:t>
            </a:r>
            <a:r>
              <a:rPr lang="de-DE" sz="1200" dirty="0">
                <a:latin typeface="Calibri" panose="020F0502020204030204" pitchFamily="34" charset="0"/>
                <a:ea typeface="Calibri" panose="020F0502020204030204" pitchFamily="34" charset="0"/>
                <a:cs typeface="Times New Roman" panose="02020603050405020304" pitchFamily="18" charset="0"/>
              </a:rPr>
              <a:t> (*1944)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Gerd </a:t>
            </a:r>
            <a:r>
              <a:rPr lang="de-DE" sz="1200" b="1" dirty="0" err="1">
                <a:latin typeface="Calibri" panose="020F0502020204030204" pitchFamily="34" charset="0"/>
                <a:ea typeface="Calibri" panose="020F0502020204030204" pitchFamily="34" charset="0"/>
                <a:cs typeface="Times New Roman" panose="02020603050405020304" pitchFamily="18" charset="0"/>
              </a:rPr>
              <a:t>Domhardt</a:t>
            </a:r>
            <a:r>
              <a:rPr lang="de-DE" sz="1200" dirty="0">
                <a:latin typeface="Calibri" panose="020F0502020204030204" pitchFamily="34" charset="0"/>
                <a:ea typeface="Calibri" panose="020F0502020204030204" pitchFamily="34" charset="0"/>
                <a:cs typeface="Times New Roman" panose="02020603050405020304" pitchFamily="18" charset="0"/>
              </a:rPr>
              <a:t> (1945-1997)		1</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Hermann Keller (*1945-2018)	</a:t>
            </a:r>
            <a:r>
              <a:rPr lang="de-DE" sz="1200" dirty="0" smtClean="0">
                <a:latin typeface="Calibri" panose="020F0502020204030204" pitchFamily="34" charset="0"/>
                <a:ea typeface="Calibri" panose="020F0502020204030204" pitchFamily="34" charset="0"/>
                <a:cs typeface="Times New Roman" panose="02020603050405020304" pitchFamily="18" charset="0"/>
              </a:rPr>
              <a:t>41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Eckehard Mayer (*1946)		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Frank-Volker Eichhorn (1947-1978)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Christian Münch (*1951)		5 (+ 60)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Roland Breitenfeld (*1952)		12</a:t>
            </a:r>
          </a:p>
        </p:txBody>
      </p:sp>
      <p:sp>
        <p:nvSpPr>
          <p:cNvPr id="3" name="Rechteck 2"/>
          <p:cNvSpPr/>
          <p:nvPr/>
        </p:nvSpPr>
        <p:spPr>
          <a:xfrm>
            <a:off x="0" y="0"/>
            <a:ext cx="4032448" cy="5463034"/>
          </a:xfrm>
          <a:prstGeom prst="rect">
            <a:avLst/>
          </a:prstGeom>
        </p:spPr>
        <p:txBody>
          <a:bodyPr wrap="square">
            <a:spAutoFit/>
          </a:bodyPr>
          <a:lstStyle/>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Max </a:t>
            </a:r>
            <a:r>
              <a:rPr lang="de-DE" sz="800" b="1" dirty="0" err="1">
                <a:latin typeface="Calibri" panose="020F0502020204030204" pitchFamily="34" charset="0"/>
                <a:ea typeface="Calibri" panose="020F0502020204030204" pitchFamily="34" charset="0"/>
                <a:cs typeface="Times New Roman" panose="02020603050405020304" pitchFamily="18" charset="0"/>
              </a:rPr>
              <a:t>Butting</a:t>
            </a:r>
            <a:r>
              <a:rPr lang="de-DE" sz="800" dirty="0">
                <a:latin typeface="Calibri" panose="020F0502020204030204" pitchFamily="34" charset="0"/>
                <a:ea typeface="Calibri" panose="020F0502020204030204" pitchFamily="34" charset="0"/>
                <a:cs typeface="Times New Roman" panose="02020603050405020304" pitchFamily="18" charset="0"/>
              </a:rPr>
              <a:t> (1888-1976)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Rudolf </a:t>
            </a:r>
            <a:r>
              <a:rPr lang="de-DE" sz="1200" dirty="0" err="1">
                <a:latin typeface="Calibri" panose="020F0502020204030204" pitchFamily="34" charset="0"/>
                <a:ea typeface="Calibri" panose="020F0502020204030204" pitchFamily="34" charset="0"/>
                <a:cs typeface="Times New Roman" panose="02020603050405020304" pitchFamily="18" charset="0"/>
              </a:rPr>
              <a:t>Mauersberger</a:t>
            </a:r>
            <a:r>
              <a:rPr lang="de-DE" sz="1200" dirty="0">
                <a:latin typeface="Calibri" panose="020F0502020204030204" pitchFamily="34" charset="0"/>
                <a:ea typeface="Calibri" panose="020F0502020204030204" pitchFamily="34" charset="0"/>
                <a:cs typeface="Times New Roman" panose="02020603050405020304" pitchFamily="18" charset="0"/>
              </a:rPr>
              <a:t> (</a:t>
            </a:r>
            <a:r>
              <a:rPr lang="de-DE" sz="1200" dirty="0" smtClean="0">
                <a:latin typeface="Calibri" panose="020F0502020204030204" pitchFamily="34" charset="0"/>
                <a:ea typeface="Calibri" panose="020F0502020204030204" pitchFamily="34" charset="0"/>
                <a:cs typeface="Times New Roman" panose="02020603050405020304" pitchFamily="18" charset="0"/>
              </a:rPr>
              <a:t>1889-1971)  	220 </a:t>
            </a:r>
            <a:r>
              <a:rPr lang="de-DE" sz="1200" dirty="0">
                <a:latin typeface="Calibri" panose="020F0502020204030204" pitchFamily="34" charset="0"/>
                <a:ea typeface="Calibri" panose="020F0502020204030204" pitchFamily="34" charset="0"/>
                <a:cs typeface="Times New Roman" panose="02020603050405020304" pitchFamily="18" charset="0"/>
              </a:rPr>
              <a:t>(</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Fidelio F. </a:t>
            </a:r>
            <a:r>
              <a:rPr lang="de-DE" sz="1200" b="1" dirty="0">
                <a:latin typeface="Calibri" panose="020F0502020204030204" pitchFamily="34" charset="0"/>
                <a:ea typeface="Calibri" panose="020F0502020204030204" pitchFamily="34" charset="0"/>
                <a:cs typeface="Times New Roman" panose="02020603050405020304" pitchFamily="18" charset="0"/>
              </a:rPr>
              <a:t>Finke</a:t>
            </a:r>
            <a:r>
              <a:rPr lang="de-DE" sz="1200" dirty="0">
                <a:latin typeface="Calibri" panose="020F0502020204030204" pitchFamily="34" charset="0"/>
                <a:ea typeface="Calibri" panose="020F0502020204030204" pitchFamily="34" charset="0"/>
                <a:cs typeface="Times New Roman" panose="02020603050405020304" pitchFamily="18" charset="0"/>
              </a:rPr>
              <a:t> (1891-1968)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a:latin typeface="Calibri" panose="020F0502020204030204" pitchFamily="34" charset="0"/>
                <a:ea typeface="Calibri" panose="020F0502020204030204" pitchFamily="34" charset="0"/>
                <a:cs typeface="Times New Roman" panose="02020603050405020304" pitchFamily="18" charset="0"/>
              </a:rPr>
              <a:t>Dessau</a:t>
            </a:r>
            <a:r>
              <a:rPr lang="de-DE" sz="1200" dirty="0">
                <a:latin typeface="Calibri" panose="020F0502020204030204" pitchFamily="34" charset="0"/>
                <a:ea typeface="Calibri" panose="020F0502020204030204" pitchFamily="34" charset="0"/>
                <a:cs typeface="Times New Roman" panose="02020603050405020304" pitchFamily="18" charset="0"/>
              </a:rPr>
              <a:t> (1894-1979)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Heinz Bongartz (1894-1978)	</a:t>
            </a:r>
            <a:r>
              <a:rPr lang="de-DE" sz="1200" dirty="0" smtClean="0">
                <a:latin typeface="Calibri" panose="020F0502020204030204" pitchFamily="34" charset="0"/>
                <a:ea typeface="Calibri" panose="020F0502020204030204" pitchFamily="34" charset="0"/>
                <a:cs typeface="Times New Roman" panose="02020603050405020304" pitchFamily="18" charset="0"/>
              </a:rPr>
              <a:t>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Fred Malige (1895-1985)		42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Ottmar </a:t>
            </a:r>
            <a:r>
              <a:rPr lang="de-DE" sz="800" b="1" dirty="0">
                <a:latin typeface="Calibri" panose="020F0502020204030204" pitchFamily="34" charset="0"/>
                <a:ea typeface="Calibri" panose="020F0502020204030204" pitchFamily="34" charset="0"/>
                <a:cs typeface="Times New Roman" panose="02020603050405020304" pitchFamily="18" charset="0"/>
              </a:rPr>
              <a:t>Gerster</a:t>
            </a:r>
            <a:r>
              <a:rPr lang="de-DE" sz="800" dirty="0">
                <a:latin typeface="Calibri" panose="020F0502020204030204" pitchFamily="34" charset="0"/>
                <a:ea typeface="Calibri" panose="020F0502020204030204" pitchFamily="34" charset="0"/>
                <a:cs typeface="Times New Roman" panose="02020603050405020304" pitchFamily="18" charset="0"/>
              </a:rPr>
              <a:t> (1897-1969)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Hanns </a:t>
            </a:r>
            <a:r>
              <a:rPr lang="de-DE" sz="800" b="1" dirty="0">
                <a:latin typeface="Calibri" panose="020F0502020204030204" pitchFamily="34" charset="0"/>
                <a:ea typeface="Calibri" panose="020F0502020204030204" pitchFamily="34" charset="0"/>
                <a:cs typeface="Times New Roman" panose="02020603050405020304" pitchFamily="18" charset="0"/>
              </a:rPr>
              <a:t>Eisler</a:t>
            </a:r>
            <a:r>
              <a:rPr lang="de-DE" sz="800" dirty="0">
                <a:latin typeface="Calibri" panose="020F0502020204030204" pitchFamily="34" charset="0"/>
                <a:ea typeface="Calibri" panose="020F0502020204030204" pitchFamily="34" charset="0"/>
                <a:cs typeface="Times New Roman" panose="02020603050405020304" pitchFamily="18" charset="0"/>
              </a:rPr>
              <a:t> (1898-1962)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Otto Reinhold		</a:t>
            </a:r>
            <a:r>
              <a:rPr lang="de-DE" sz="1200" dirty="0" smtClean="0">
                <a:latin typeface="Calibri" panose="020F0502020204030204" pitchFamily="34" charset="0"/>
                <a:ea typeface="Calibri" panose="020F0502020204030204" pitchFamily="34" charset="0"/>
                <a:cs typeface="Times New Roman" panose="02020603050405020304" pitchFamily="18" charset="0"/>
              </a:rPr>
              <a:t>	170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Willy Kehrer (1902-1976)		4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err="1">
                <a:latin typeface="Calibri" panose="020F0502020204030204" pitchFamily="34" charset="0"/>
                <a:ea typeface="Calibri" panose="020F0502020204030204" pitchFamily="34" charset="0"/>
                <a:cs typeface="Times New Roman" panose="02020603050405020304" pitchFamily="18" charset="0"/>
              </a:rPr>
              <a:t>Kurzbach</a:t>
            </a:r>
            <a:r>
              <a:rPr lang="de-DE" sz="1200" dirty="0">
                <a:latin typeface="Calibri" panose="020F0502020204030204" pitchFamily="34" charset="0"/>
                <a:ea typeface="Calibri" panose="020F0502020204030204" pitchFamily="34" charset="0"/>
                <a:cs typeface="Times New Roman" panose="02020603050405020304" pitchFamily="18" charset="0"/>
              </a:rPr>
              <a:t> (1902-1997)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Rudolf </a:t>
            </a:r>
            <a:r>
              <a:rPr lang="de-DE" sz="800" b="1" dirty="0">
                <a:latin typeface="Calibri" panose="020F0502020204030204" pitchFamily="34" charset="0"/>
                <a:ea typeface="Calibri" panose="020F0502020204030204" pitchFamily="34" charset="0"/>
                <a:cs typeface="Times New Roman" panose="02020603050405020304" pitchFamily="18" charset="0"/>
              </a:rPr>
              <a:t>Wagner</a:t>
            </a:r>
            <a:r>
              <a:rPr lang="de-DE" sz="800" dirty="0">
                <a:latin typeface="Calibri" panose="020F0502020204030204" pitchFamily="34" charset="0"/>
                <a:ea typeface="Calibri" panose="020F0502020204030204" pitchFamily="34" charset="0"/>
                <a:cs typeface="Times New Roman" panose="02020603050405020304" pitchFamily="18" charset="0"/>
              </a:rPr>
              <a:t>-</a:t>
            </a:r>
            <a:r>
              <a:rPr lang="de-DE" sz="800" b="1" dirty="0" err="1">
                <a:latin typeface="Calibri" panose="020F0502020204030204" pitchFamily="34" charset="0"/>
                <a:ea typeface="Calibri" panose="020F0502020204030204" pitchFamily="34" charset="0"/>
                <a:cs typeface="Times New Roman" panose="02020603050405020304" pitchFamily="18" charset="0"/>
              </a:rPr>
              <a:t>Regeny</a:t>
            </a:r>
            <a:r>
              <a:rPr lang="de-DE" sz="800" dirty="0">
                <a:latin typeface="Calibri" panose="020F0502020204030204" pitchFamily="34" charset="0"/>
                <a:ea typeface="Calibri" panose="020F0502020204030204" pitchFamily="34" charset="0"/>
                <a:cs typeface="Times New Roman" panose="02020603050405020304" pitchFamily="18" charset="0"/>
              </a:rPr>
              <a:t> (1903-1969)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Victor Bruns (1904-1996)		60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Ernst Hermann </a:t>
            </a:r>
            <a:r>
              <a:rPr lang="de-DE" sz="800" b="1" dirty="0">
                <a:latin typeface="Calibri" panose="020F0502020204030204" pitchFamily="34" charset="0"/>
                <a:ea typeface="Calibri" panose="020F0502020204030204" pitchFamily="34" charset="0"/>
                <a:cs typeface="Times New Roman" panose="02020603050405020304" pitchFamily="18" charset="0"/>
              </a:rPr>
              <a:t>Meyer</a:t>
            </a:r>
            <a:r>
              <a:rPr lang="de-DE" sz="800" dirty="0">
                <a:latin typeface="Calibri" panose="020F0502020204030204" pitchFamily="34" charset="0"/>
                <a:ea typeface="Calibri" panose="020F0502020204030204" pitchFamily="34" charset="0"/>
                <a:cs typeface="Times New Roman" panose="02020603050405020304" pitchFamily="18" charset="0"/>
              </a:rPr>
              <a:t> (1905-1988)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Johannes Paul </a:t>
            </a:r>
            <a:r>
              <a:rPr lang="de-DE" sz="1200" b="1" dirty="0" err="1">
                <a:latin typeface="Calibri" panose="020F0502020204030204" pitchFamily="34" charset="0"/>
                <a:ea typeface="Calibri" panose="020F0502020204030204" pitchFamily="34" charset="0"/>
                <a:cs typeface="Times New Roman" panose="02020603050405020304" pitchFamily="18" charset="0"/>
              </a:rPr>
              <a:t>Thilmann</a:t>
            </a:r>
            <a:r>
              <a:rPr lang="de-DE" sz="1200" dirty="0">
                <a:latin typeface="Calibri" panose="020F0502020204030204" pitchFamily="34" charset="0"/>
                <a:ea typeface="Calibri" panose="020F0502020204030204" pitchFamily="34" charset="0"/>
                <a:cs typeface="Times New Roman" panose="02020603050405020304" pitchFamily="18" charset="0"/>
              </a:rPr>
              <a:t> (1906-1973)	80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 </a:t>
            </a:r>
            <a:r>
              <a:rPr lang="de-DE" sz="1200" b="1" dirty="0" err="1">
                <a:latin typeface="Calibri" panose="020F0502020204030204" pitchFamily="34" charset="0"/>
                <a:ea typeface="Calibri" panose="020F0502020204030204" pitchFamily="34" charset="0"/>
                <a:cs typeface="Times New Roman" panose="02020603050405020304" pitchFamily="18" charset="0"/>
              </a:rPr>
              <a:t>Cilensek</a:t>
            </a:r>
            <a:r>
              <a:rPr lang="de-DE" sz="1200" dirty="0">
                <a:latin typeface="Calibri" panose="020F0502020204030204" pitchFamily="34" charset="0"/>
                <a:ea typeface="Calibri" panose="020F0502020204030204" pitchFamily="34" charset="0"/>
                <a:cs typeface="Times New Roman" panose="02020603050405020304" pitchFamily="18" charset="0"/>
              </a:rPr>
              <a:t> (1913-1998)	</a:t>
            </a:r>
            <a:r>
              <a:rPr lang="de-DE" sz="1200" dirty="0" smtClean="0">
                <a:latin typeface="Calibri" panose="020F0502020204030204" pitchFamily="34" charset="0"/>
                <a:ea typeface="Calibri" panose="020F0502020204030204" pitchFamily="34" charset="0"/>
                <a:cs typeface="Times New Roman" panose="02020603050405020304" pitchFamily="18" charset="0"/>
              </a:rPr>
              <a:t>	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Unger 			</a:t>
            </a:r>
            <a:r>
              <a:rPr lang="de-DE" sz="1200" dirty="0" smtClean="0">
                <a:latin typeface="Calibri" panose="020F0502020204030204" pitchFamily="34" charset="0"/>
                <a:ea typeface="Calibri" panose="020F0502020204030204" pitchFamily="34" charset="0"/>
                <a:cs typeface="Times New Roman" panose="02020603050405020304" pitchFamily="18" charset="0"/>
              </a:rPr>
              <a:t>7</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Karl-Rudi </a:t>
            </a:r>
            <a:r>
              <a:rPr lang="de-DE" sz="1200" dirty="0" err="1">
                <a:latin typeface="Calibri" panose="020F0502020204030204" pitchFamily="34" charset="0"/>
                <a:ea typeface="Calibri" panose="020F0502020204030204" pitchFamily="34" charset="0"/>
                <a:cs typeface="Times New Roman" panose="02020603050405020304" pitchFamily="18" charset="0"/>
              </a:rPr>
              <a:t>Griesbach</a:t>
            </a:r>
            <a:r>
              <a:rPr lang="de-DE" sz="1200" dirty="0">
                <a:latin typeface="Calibri" panose="020F0502020204030204" pitchFamily="34" charset="0"/>
                <a:ea typeface="Calibri" panose="020F0502020204030204" pitchFamily="34" charset="0"/>
                <a:cs typeface="Times New Roman" panose="02020603050405020304" pitchFamily="18" charset="0"/>
              </a:rPr>
              <a:t> (1916-2000)	30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Gerhard </a:t>
            </a:r>
            <a:r>
              <a:rPr lang="de-DE" sz="1200" b="1" dirty="0">
                <a:latin typeface="Calibri" panose="020F0502020204030204" pitchFamily="34" charset="0"/>
                <a:ea typeface="Calibri" panose="020F0502020204030204" pitchFamily="34" charset="0"/>
                <a:cs typeface="Times New Roman" panose="02020603050405020304" pitchFamily="18" charset="0"/>
              </a:rPr>
              <a:t>Wohlgemuth</a:t>
            </a:r>
            <a:r>
              <a:rPr lang="de-DE" sz="1200" dirty="0">
                <a:latin typeface="Calibri" panose="020F0502020204030204" pitchFamily="34" charset="0"/>
                <a:ea typeface="Calibri" panose="020F0502020204030204" pitchFamily="34" charset="0"/>
                <a:cs typeface="Times New Roman" panose="02020603050405020304" pitchFamily="18" charset="0"/>
              </a:rPr>
              <a:t> (1920-2001)	2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Fritz </a:t>
            </a:r>
            <a:r>
              <a:rPr lang="de-DE" sz="1200" b="1" dirty="0">
                <a:latin typeface="Calibri" panose="020F0502020204030204" pitchFamily="34" charset="0"/>
                <a:ea typeface="Calibri" panose="020F0502020204030204" pitchFamily="34" charset="0"/>
                <a:cs typeface="Times New Roman" panose="02020603050405020304" pitchFamily="18" charset="0"/>
              </a:rPr>
              <a:t>Geißler</a:t>
            </a:r>
            <a:r>
              <a:rPr lang="de-DE" sz="1200" dirty="0">
                <a:latin typeface="Calibri" panose="020F0502020204030204" pitchFamily="34" charset="0"/>
                <a:ea typeface="Calibri" panose="020F0502020204030204" pitchFamily="34" charset="0"/>
                <a:cs typeface="Times New Roman" panose="02020603050405020304" pitchFamily="18" charset="0"/>
              </a:rPr>
              <a:t> (1921-1984)		50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Ruth </a:t>
            </a:r>
            <a:r>
              <a:rPr lang="de-DE" sz="1200" b="1" dirty="0" err="1">
                <a:latin typeface="Calibri" panose="020F0502020204030204" pitchFamily="34" charset="0"/>
                <a:ea typeface="Calibri" panose="020F0502020204030204" pitchFamily="34" charset="0"/>
                <a:cs typeface="Times New Roman" panose="02020603050405020304" pitchFamily="18" charset="0"/>
              </a:rPr>
              <a:t>Zechlin</a:t>
            </a:r>
            <a:r>
              <a:rPr lang="de-DE" sz="1200" dirty="0">
                <a:latin typeface="Calibri" panose="020F0502020204030204" pitchFamily="34" charset="0"/>
                <a:ea typeface="Calibri" panose="020F0502020204030204" pitchFamily="34" charset="0"/>
                <a:cs typeface="Times New Roman" panose="02020603050405020304" pitchFamily="18" charset="0"/>
              </a:rPr>
              <a:t> (1926-2007)	</a:t>
            </a:r>
            <a:r>
              <a:rPr lang="de-DE" sz="1200" dirty="0" smtClean="0">
                <a:latin typeface="Calibri" panose="020F0502020204030204" pitchFamily="34" charset="0"/>
                <a:ea typeface="Calibri" panose="020F0502020204030204" pitchFamily="34" charset="0"/>
                <a:cs typeface="Times New Roman" panose="02020603050405020304" pitchFamily="18" charset="0"/>
              </a:rPr>
              <a:t>	39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dirty="0" err="1">
                <a:latin typeface="Calibri" panose="020F0502020204030204" pitchFamily="34" charset="0"/>
                <a:ea typeface="Calibri" panose="020F0502020204030204" pitchFamily="34" charset="0"/>
                <a:cs typeface="Times New Roman" panose="02020603050405020304" pitchFamily="18" charset="0"/>
              </a:rPr>
              <a:t>Köhler</a:t>
            </a:r>
            <a:r>
              <a:rPr lang="en-US" sz="1200" dirty="0">
                <a:latin typeface="Calibri" panose="020F0502020204030204" pitchFamily="34" charset="0"/>
                <a:ea typeface="Calibri" panose="020F0502020204030204" pitchFamily="34" charset="0"/>
                <a:cs typeface="Times New Roman" panose="02020603050405020304" pitchFamily="18" charset="0"/>
              </a:rPr>
              <a:t> (1927-1984)	</a:t>
            </a:r>
            <a:r>
              <a:rPr lang="en-US" sz="1200" dirty="0" smtClean="0">
                <a:latin typeface="Calibri" panose="020F0502020204030204" pitchFamily="34" charset="0"/>
                <a:ea typeface="Calibri" panose="020F0502020204030204" pitchFamily="34" charset="0"/>
                <a:cs typeface="Times New Roman" panose="02020603050405020304" pitchFamily="18" charset="0"/>
              </a:rPr>
              <a:t>	40</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6660232" y="9395"/>
            <a:ext cx="4572000" cy="1846659"/>
          </a:xfrm>
          <a:prstGeom prst="rect">
            <a:avLst/>
          </a:prstGeom>
        </p:spPr>
        <p:txBody>
          <a:bodyPr>
            <a:spAutoFit/>
          </a:bodyPr>
          <a:lstStyle/>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Juro </a:t>
            </a:r>
            <a:r>
              <a:rPr lang="de-DE" sz="1200" dirty="0" err="1">
                <a:latin typeface="Calibri" panose="020F0502020204030204" pitchFamily="34" charset="0"/>
                <a:ea typeface="Calibri" panose="020F0502020204030204" pitchFamily="34" charset="0"/>
                <a:cs typeface="Times New Roman" panose="02020603050405020304" pitchFamily="18" charset="0"/>
              </a:rPr>
              <a:t>Metsk</a:t>
            </a:r>
            <a:r>
              <a:rPr lang="de-DE" sz="1200" dirty="0">
                <a:latin typeface="Calibri" panose="020F0502020204030204" pitchFamily="34" charset="0"/>
                <a:ea typeface="Calibri" panose="020F0502020204030204" pitchFamily="34" charset="0"/>
                <a:cs typeface="Times New Roman" panose="02020603050405020304" pitchFamily="18" charset="0"/>
              </a:rPr>
              <a:t> (*1954)	</a:t>
            </a:r>
            <a:r>
              <a:rPr lang="de-DE" sz="1200" dirty="0" smtClean="0">
                <a:latin typeface="Calibri" panose="020F0502020204030204" pitchFamily="34" charset="0"/>
                <a:ea typeface="Calibri" panose="020F0502020204030204" pitchFamily="34" charset="0"/>
                <a:cs typeface="Times New Roman" panose="02020603050405020304" pitchFamily="18" charset="0"/>
              </a:rPr>
              <a:t>11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Lutz </a:t>
            </a:r>
            <a:r>
              <a:rPr lang="de-DE" sz="800" b="1" dirty="0" err="1">
                <a:latin typeface="Calibri" panose="020F0502020204030204" pitchFamily="34" charset="0"/>
                <a:ea typeface="Calibri" panose="020F0502020204030204" pitchFamily="34" charset="0"/>
                <a:cs typeface="Times New Roman" panose="02020603050405020304" pitchFamily="18" charset="0"/>
              </a:rPr>
              <a:t>Glandien</a:t>
            </a:r>
            <a:r>
              <a:rPr lang="de-DE" sz="800" dirty="0">
                <a:latin typeface="Calibri" panose="020F0502020204030204" pitchFamily="34" charset="0"/>
                <a:ea typeface="Calibri" panose="020F0502020204030204" pitchFamily="34" charset="0"/>
                <a:cs typeface="Times New Roman" panose="02020603050405020304" pitchFamily="18" charset="0"/>
              </a:rPr>
              <a:t> (*1954)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Helmut </a:t>
            </a:r>
            <a:r>
              <a:rPr lang="de-DE" sz="1200" b="1" dirty="0">
                <a:latin typeface="Calibri" panose="020F0502020204030204" pitchFamily="34" charset="0"/>
                <a:ea typeface="Calibri" panose="020F0502020204030204" pitchFamily="34" charset="0"/>
                <a:cs typeface="Times New Roman" panose="02020603050405020304" pitchFamily="18" charset="0"/>
              </a:rPr>
              <a:t>Zapf</a:t>
            </a:r>
            <a:r>
              <a:rPr lang="de-DE" sz="1200" dirty="0">
                <a:latin typeface="Calibri" panose="020F0502020204030204" pitchFamily="34" charset="0"/>
                <a:ea typeface="Calibri" panose="020F0502020204030204" pitchFamily="34" charset="0"/>
                <a:cs typeface="Times New Roman" panose="02020603050405020304" pitchFamily="18" charset="0"/>
              </a:rPr>
              <a:t> (*1956)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Jakob</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Ullmann</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Rainer </a:t>
            </a:r>
            <a:r>
              <a:rPr lang="en-US" sz="1200" dirty="0" err="1">
                <a:latin typeface="Calibri" panose="020F0502020204030204" pitchFamily="34" charset="0"/>
                <a:ea typeface="Calibri" panose="020F0502020204030204" pitchFamily="34" charset="0"/>
                <a:cs typeface="Times New Roman" panose="02020603050405020304" pitchFamily="18" charset="0"/>
              </a:rPr>
              <a:t>Promnitz</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Bernd </a:t>
            </a:r>
            <a:r>
              <a:rPr lang="de-DE" sz="1200" b="1" dirty="0">
                <a:latin typeface="Calibri" panose="020F0502020204030204" pitchFamily="34" charset="0"/>
                <a:ea typeface="Calibri" panose="020F0502020204030204" pitchFamily="34" charset="0"/>
                <a:cs typeface="Times New Roman" panose="02020603050405020304" pitchFamily="18" charset="0"/>
              </a:rPr>
              <a:t>Franke</a:t>
            </a:r>
            <a:r>
              <a:rPr lang="de-DE" sz="1200" dirty="0">
                <a:latin typeface="Calibri" panose="020F0502020204030204" pitchFamily="34" charset="0"/>
                <a:ea typeface="Calibri" panose="020F0502020204030204" pitchFamily="34" charset="0"/>
                <a:cs typeface="Times New Roman" panose="02020603050405020304" pitchFamily="18" charset="0"/>
              </a:rPr>
              <a:t> (*1959)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Steffen </a:t>
            </a:r>
            <a:r>
              <a:rPr lang="en-US" sz="1200" b="1" dirty="0">
                <a:latin typeface="Calibri" panose="020F0502020204030204" pitchFamily="34" charset="0"/>
                <a:ea typeface="Calibri" panose="020F0502020204030204" pitchFamily="34" charset="0"/>
                <a:cs typeface="Times New Roman" panose="02020603050405020304" pitchFamily="18" charset="0"/>
              </a:rPr>
              <a:t>Schleiermacher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1960)  3</a:t>
            </a:r>
            <a:endParaRPr lang="de-DE" sz="1200" dirty="0"/>
          </a:p>
        </p:txBody>
      </p:sp>
    </p:spTree>
    <p:extLst>
      <p:ext uri="{BB962C8B-B14F-4D97-AF65-F5344CB8AC3E}">
        <p14:creationId xmlns:p14="http://schemas.microsoft.com/office/powerpoint/2010/main" val="2541063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a:xfrm>
            <a:off x="0" y="0"/>
            <a:ext cx="3779912" cy="6858000"/>
          </a:xfrm>
        </p:spPr>
      </p:sp>
      <p:sp>
        <p:nvSpPr>
          <p:cNvPr id="5" name="Rechteck 4"/>
          <p:cNvSpPr/>
          <p:nvPr/>
        </p:nvSpPr>
        <p:spPr>
          <a:xfrm>
            <a:off x="3491880" y="0"/>
            <a:ext cx="3456384" cy="7001917"/>
          </a:xfrm>
          <a:prstGeom prst="rect">
            <a:avLst/>
          </a:prstGeom>
        </p:spPr>
        <p:txBody>
          <a:bodyPr wrap="square">
            <a:spAutoFit/>
          </a:bodyPr>
          <a:lstStyle/>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Reiner </a:t>
            </a:r>
            <a:r>
              <a:rPr lang="en-US" sz="1200" b="1" dirty="0" err="1">
                <a:latin typeface="Calibri" panose="020F0502020204030204" pitchFamily="34" charset="0"/>
                <a:ea typeface="Calibri" panose="020F0502020204030204" pitchFamily="34" charset="0"/>
                <a:cs typeface="Times New Roman" panose="02020603050405020304" pitchFamily="18" charset="0"/>
              </a:rPr>
              <a:t>Bredemeyer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1929-1995)	59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Kochan (1930-2009)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	43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Paul-Heinz </a:t>
            </a:r>
            <a:r>
              <a:rPr lang="de-DE" sz="1200" b="1" dirty="0">
                <a:latin typeface="Calibri" panose="020F0502020204030204" pitchFamily="34" charset="0"/>
                <a:ea typeface="Calibri" panose="020F0502020204030204" pitchFamily="34" charset="0"/>
                <a:cs typeface="Times New Roman" panose="02020603050405020304" pitchFamily="18" charset="0"/>
              </a:rPr>
              <a:t>Dittrich</a:t>
            </a:r>
            <a:r>
              <a:rPr lang="de-DE" sz="1200" dirty="0">
                <a:latin typeface="Calibri" panose="020F0502020204030204" pitchFamily="34" charset="0"/>
                <a:ea typeface="Calibri" panose="020F0502020204030204" pitchFamily="34" charset="0"/>
                <a:cs typeface="Times New Roman" panose="02020603050405020304" pitchFamily="18" charset="0"/>
              </a:rPr>
              <a:t> (*1930)		24</a:t>
            </a:r>
          </a:p>
          <a:p>
            <a:pPr>
              <a:spcAft>
                <a:spcPts val="600"/>
              </a:spcAft>
            </a:pPr>
            <a:r>
              <a:rPr lang="de-DE" sz="1200" dirty="0" err="1">
                <a:latin typeface="Calibri" panose="020F0502020204030204" pitchFamily="34" charset="0"/>
                <a:ea typeface="Calibri" panose="020F0502020204030204" pitchFamily="34" charset="0"/>
                <a:cs typeface="Times New Roman" panose="02020603050405020304" pitchFamily="18" charset="0"/>
              </a:rPr>
              <a:t>Christfried</a:t>
            </a:r>
            <a:r>
              <a:rPr lang="de-DE" sz="1200" dirty="0">
                <a:latin typeface="Calibri" panose="020F0502020204030204" pitchFamily="34" charset="0"/>
                <a:ea typeface="Calibri" panose="020F0502020204030204" pitchFamily="34" charset="0"/>
                <a:cs typeface="Times New Roman" panose="02020603050405020304" pitchFamily="18" charset="0"/>
              </a:rPr>
              <a:t> Schmidt (*1932)		53</a:t>
            </a: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b="1" dirty="0" err="1">
                <a:latin typeface="Calibri" panose="020F0502020204030204" pitchFamily="34" charset="0"/>
                <a:ea typeface="Calibri" panose="020F0502020204030204" pitchFamily="34" charset="0"/>
                <a:cs typeface="Times New Roman" panose="02020603050405020304" pitchFamily="18" charset="0"/>
              </a:rPr>
              <a:t>Matthus</a:t>
            </a:r>
            <a:r>
              <a:rPr lang="en-US" sz="1200" dirty="0">
                <a:latin typeface="Calibri" panose="020F0502020204030204" pitchFamily="34" charset="0"/>
                <a:ea typeface="Calibri" panose="020F0502020204030204" pitchFamily="34" charset="0"/>
                <a:cs typeface="Times New Roman" panose="02020603050405020304" pitchFamily="18" charset="0"/>
              </a:rPr>
              <a:t> (*1934)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Manfred </a:t>
            </a:r>
            <a:r>
              <a:rPr lang="de-DE" sz="1200" dirty="0" err="1">
                <a:latin typeface="Calibri" panose="020F0502020204030204" pitchFamily="34" charset="0"/>
                <a:ea typeface="Calibri" panose="020F0502020204030204" pitchFamily="34" charset="0"/>
                <a:cs typeface="Times New Roman" panose="02020603050405020304" pitchFamily="18" charset="0"/>
              </a:rPr>
              <a:t>Weiss</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40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Georg </a:t>
            </a:r>
            <a:r>
              <a:rPr lang="de-DE" sz="1200" b="1" dirty="0">
                <a:latin typeface="Calibri" panose="020F0502020204030204" pitchFamily="34" charset="0"/>
                <a:ea typeface="Calibri" panose="020F0502020204030204" pitchFamily="34" charset="0"/>
                <a:cs typeface="Times New Roman" panose="02020603050405020304" pitchFamily="18" charset="0"/>
              </a:rPr>
              <a:t>Katzer</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35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Neubert (*1936)		7</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Ottomar </a:t>
            </a:r>
            <a:r>
              <a:rPr lang="de-DE" sz="1200" b="1" dirty="0">
                <a:latin typeface="Calibri" panose="020F0502020204030204" pitchFamily="34" charset="0"/>
                <a:ea typeface="Calibri" panose="020F0502020204030204" pitchFamily="34" charset="0"/>
                <a:cs typeface="Times New Roman" panose="02020603050405020304" pitchFamily="18" charset="0"/>
              </a:rPr>
              <a:t>Treibmann</a:t>
            </a:r>
            <a:r>
              <a:rPr lang="de-DE" sz="1200" dirty="0">
                <a:latin typeface="Calibri" panose="020F0502020204030204" pitchFamily="34" charset="0"/>
                <a:ea typeface="Calibri" panose="020F0502020204030204" pitchFamily="34" charset="0"/>
                <a:cs typeface="Times New Roman" panose="02020603050405020304" pitchFamily="18" charset="0"/>
              </a:rPr>
              <a:t> (*1936)	</a:t>
            </a:r>
            <a:r>
              <a:rPr lang="de-DE" sz="1200" dirty="0" smtClean="0">
                <a:latin typeface="Calibri" panose="020F0502020204030204" pitchFamily="34" charset="0"/>
                <a:ea typeface="Calibri" panose="020F0502020204030204" pitchFamily="34" charset="0"/>
                <a:cs typeface="Times New Roman" panose="02020603050405020304" pitchFamily="18" charset="0"/>
              </a:rPr>
              <a:t>13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Thomas Müller (*1939)		</a:t>
            </a:r>
            <a:r>
              <a:rPr lang="de-DE" sz="1200" dirty="0" smtClean="0">
                <a:latin typeface="Calibri" panose="020F0502020204030204" pitchFamily="34" charset="0"/>
                <a:ea typeface="Calibri" panose="020F0502020204030204" pitchFamily="34" charset="0"/>
                <a:cs typeface="Times New Roman" panose="02020603050405020304" pitchFamily="18" charset="0"/>
              </a:rPr>
              <a:t>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Tilo </a:t>
            </a:r>
            <a:r>
              <a:rPr lang="de-DE" sz="1200" b="1" dirty="0" err="1">
                <a:latin typeface="Calibri" panose="020F0502020204030204" pitchFamily="34" charset="0"/>
                <a:ea typeface="Calibri" panose="020F0502020204030204" pitchFamily="34" charset="0"/>
                <a:cs typeface="Times New Roman" panose="02020603050405020304" pitchFamily="18" charset="0"/>
              </a:rPr>
              <a:t>Medek</a:t>
            </a:r>
            <a:r>
              <a:rPr lang="de-DE" sz="1200" dirty="0">
                <a:latin typeface="Calibri" panose="020F0502020204030204" pitchFamily="34" charset="0"/>
                <a:ea typeface="Calibri" panose="020F0502020204030204" pitchFamily="34" charset="0"/>
                <a:cs typeface="Times New Roman" panose="02020603050405020304" pitchFamily="18" charset="0"/>
              </a:rPr>
              <a:t> (1940-2006)		25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Goldmann</a:t>
            </a:r>
            <a:r>
              <a:rPr lang="de-DE" sz="1200" dirty="0">
                <a:latin typeface="Calibri" panose="020F0502020204030204" pitchFamily="34" charset="0"/>
                <a:ea typeface="Calibri" panose="020F0502020204030204" pitchFamily="34" charset="0"/>
                <a:cs typeface="Times New Roman" panose="02020603050405020304" pitchFamily="18" charset="0"/>
              </a:rPr>
              <a:t> (1941-2009)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29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Schenker</a:t>
            </a:r>
            <a:r>
              <a:rPr lang="de-DE" sz="1200" dirty="0">
                <a:latin typeface="Calibri" panose="020F0502020204030204" pitchFamily="34" charset="0"/>
                <a:ea typeface="Calibri" panose="020F0502020204030204" pitchFamily="34" charset="0"/>
                <a:cs typeface="Times New Roman" panose="02020603050405020304" pitchFamily="18" charset="0"/>
              </a:rPr>
              <a:t> (1942-2013)	</a:t>
            </a:r>
            <a:r>
              <a:rPr lang="de-DE" sz="1200" dirty="0" smtClean="0">
                <a:latin typeface="Calibri" panose="020F0502020204030204" pitchFamily="34" charset="0"/>
                <a:ea typeface="Calibri" panose="020F0502020204030204" pitchFamily="34" charset="0"/>
                <a:cs typeface="Times New Roman" panose="02020603050405020304" pitchFamily="18" charset="0"/>
              </a:rPr>
              <a:t>14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Lischka (*1942)		</a:t>
            </a:r>
            <a:r>
              <a:rPr lang="de-DE" sz="1200" dirty="0" smtClean="0">
                <a:latin typeface="Calibri" panose="020F0502020204030204" pitchFamily="34" charset="0"/>
                <a:ea typeface="Calibri" panose="020F0502020204030204" pitchFamily="34" charset="0"/>
                <a:cs typeface="Times New Roman" panose="02020603050405020304" pitchFamily="18" charset="0"/>
              </a:rPr>
              <a:t>65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a:t>
            </a:r>
            <a:r>
              <a:rPr lang="de-DE" sz="1200" dirty="0" err="1">
                <a:latin typeface="Calibri" panose="020F0502020204030204" pitchFamily="34" charset="0"/>
                <a:ea typeface="Calibri" panose="020F0502020204030204" pitchFamily="34" charset="0"/>
                <a:cs typeface="Times New Roman" panose="02020603050405020304" pitchFamily="18" charset="0"/>
              </a:rPr>
              <a:t>Hrasky</a:t>
            </a:r>
            <a:r>
              <a:rPr lang="de-DE" sz="1200" dirty="0">
                <a:latin typeface="Calibri" panose="020F0502020204030204" pitchFamily="34" charset="0"/>
                <a:ea typeface="Calibri" panose="020F0502020204030204" pitchFamily="34" charset="0"/>
                <a:cs typeface="Times New Roman" panose="02020603050405020304" pitchFamily="18" charset="0"/>
              </a:rPr>
              <a:t>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24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Jörg </a:t>
            </a:r>
            <a:r>
              <a:rPr lang="de-DE" sz="1200" b="1" dirty="0" err="1" smtClean="0">
                <a:latin typeface="Calibri" panose="020F0502020204030204" pitchFamily="34" charset="0"/>
                <a:ea typeface="Calibri" panose="020F0502020204030204" pitchFamily="34" charset="0"/>
                <a:cs typeface="Times New Roman" panose="02020603050405020304" pitchFamily="18" charset="0"/>
              </a:rPr>
              <a:t>Herchet</a:t>
            </a:r>
            <a:r>
              <a:rPr lang="de-DE" sz="1200" dirty="0" smtClean="0">
                <a:latin typeface="Calibri" panose="020F0502020204030204" pitchFamily="34" charset="0"/>
                <a:ea typeface="Calibri" panose="020F0502020204030204" pitchFamily="34" charset="0"/>
                <a:cs typeface="Times New Roman" panose="02020603050405020304" pitchFamily="18" charset="0"/>
              </a:rPr>
              <a:t> (*1943)		63</a:t>
            </a: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Udo </a:t>
            </a:r>
            <a:r>
              <a:rPr lang="de-DE" sz="1200" b="1" dirty="0" smtClean="0">
                <a:latin typeface="Calibri" panose="020F0502020204030204" pitchFamily="34" charset="0"/>
                <a:ea typeface="Calibri" panose="020F0502020204030204" pitchFamily="34" charset="0"/>
                <a:cs typeface="Times New Roman" panose="02020603050405020304" pitchFamily="18" charset="0"/>
              </a:rPr>
              <a:t>Zimmermann</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(*1943)		3</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Helge Jung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Lothar Voigtländer (*1943)		4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Wilfried </a:t>
            </a:r>
            <a:r>
              <a:rPr lang="de-DE" sz="1200" b="1" dirty="0" err="1">
                <a:latin typeface="Calibri" panose="020F0502020204030204" pitchFamily="34" charset="0"/>
                <a:ea typeface="Calibri" panose="020F0502020204030204" pitchFamily="34" charset="0"/>
                <a:cs typeface="Times New Roman" panose="02020603050405020304" pitchFamily="18" charset="0"/>
              </a:rPr>
              <a:t>Krätzschmar</a:t>
            </a:r>
            <a:r>
              <a:rPr lang="de-DE" sz="1200" dirty="0">
                <a:latin typeface="Calibri" panose="020F0502020204030204" pitchFamily="34" charset="0"/>
                <a:ea typeface="Calibri" panose="020F0502020204030204" pitchFamily="34" charset="0"/>
                <a:cs typeface="Times New Roman" panose="02020603050405020304" pitchFamily="18" charset="0"/>
              </a:rPr>
              <a:t> (*1944)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Gerd </a:t>
            </a:r>
            <a:r>
              <a:rPr lang="de-DE" sz="1200" b="1" dirty="0" err="1">
                <a:latin typeface="Calibri" panose="020F0502020204030204" pitchFamily="34" charset="0"/>
                <a:ea typeface="Calibri" panose="020F0502020204030204" pitchFamily="34" charset="0"/>
                <a:cs typeface="Times New Roman" panose="02020603050405020304" pitchFamily="18" charset="0"/>
              </a:rPr>
              <a:t>Domhardt</a:t>
            </a:r>
            <a:r>
              <a:rPr lang="de-DE" sz="1200" dirty="0">
                <a:latin typeface="Calibri" panose="020F0502020204030204" pitchFamily="34" charset="0"/>
                <a:ea typeface="Calibri" panose="020F0502020204030204" pitchFamily="34" charset="0"/>
                <a:cs typeface="Times New Roman" panose="02020603050405020304" pitchFamily="18" charset="0"/>
              </a:rPr>
              <a:t> (1945-1997)		1</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Hermann Keller (*1945-2018)	</a:t>
            </a:r>
            <a:r>
              <a:rPr lang="de-DE" sz="1200" dirty="0" smtClean="0">
                <a:latin typeface="Calibri" panose="020F0502020204030204" pitchFamily="34" charset="0"/>
                <a:ea typeface="Calibri" panose="020F0502020204030204" pitchFamily="34" charset="0"/>
                <a:cs typeface="Times New Roman" panose="02020603050405020304" pitchFamily="18" charset="0"/>
              </a:rPr>
              <a:t>41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Eckehard Mayer (*1946)		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Frank-Volker Eichhorn (1947-1978)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Christian Münch (*1951)		5 (+ 60)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Roland Breitenfeld (*1952)		12</a:t>
            </a:r>
          </a:p>
        </p:txBody>
      </p:sp>
      <p:sp>
        <p:nvSpPr>
          <p:cNvPr id="3" name="Rechteck 2"/>
          <p:cNvSpPr/>
          <p:nvPr/>
        </p:nvSpPr>
        <p:spPr>
          <a:xfrm>
            <a:off x="0" y="0"/>
            <a:ext cx="4032448" cy="5463034"/>
          </a:xfrm>
          <a:prstGeom prst="rect">
            <a:avLst/>
          </a:prstGeom>
        </p:spPr>
        <p:txBody>
          <a:bodyPr wrap="square">
            <a:spAutoFit/>
          </a:bodyPr>
          <a:lstStyle/>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Max </a:t>
            </a:r>
            <a:r>
              <a:rPr lang="de-DE" sz="800" b="1" dirty="0" err="1">
                <a:latin typeface="Calibri" panose="020F0502020204030204" pitchFamily="34" charset="0"/>
                <a:ea typeface="Calibri" panose="020F0502020204030204" pitchFamily="34" charset="0"/>
                <a:cs typeface="Times New Roman" panose="02020603050405020304" pitchFamily="18" charset="0"/>
              </a:rPr>
              <a:t>Butting</a:t>
            </a:r>
            <a:r>
              <a:rPr lang="de-DE" sz="800" dirty="0">
                <a:latin typeface="Calibri" panose="020F0502020204030204" pitchFamily="34" charset="0"/>
                <a:ea typeface="Calibri" panose="020F0502020204030204" pitchFamily="34" charset="0"/>
                <a:cs typeface="Times New Roman" panose="02020603050405020304" pitchFamily="18" charset="0"/>
              </a:rPr>
              <a:t> (1888-1976)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Rudolf </a:t>
            </a:r>
            <a:r>
              <a:rPr lang="de-DE" sz="1200" dirty="0" err="1">
                <a:latin typeface="Calibri" panose="020F0502020204030204" pitchFamily="34" charset="0"/>
                <a:ea typeface="Calibri" panose="020F0502020204030204" pitchFamily="34" charset="0"/>
                <a:cs typeface="Times New Roman" panose="02020603050405020304" pitchFamily="18" charset="0"/>
              </a:rPr>
              <a:t>Mauersberger</a:t>
            </a:r>
            <a:r>
              <a:rPr lang="de-DE" sz="1200" dirty="0">
                <a:latin typeface="Calibri" panose="020F0502020204030204" pitchFamily="34" charset="0"/>
                <a:ea typeface="Calibri" panose="020F0502020204030204" pitchFamily="34" charset="0"/>
                <a:cs typeface="Times New Roman" panose="02020603050405020304" pitchFamily="18" charset="0"/>
              </a:rPr>
              <a:t> (</a:t>
            </a:r>
            <a:r>
              <a:rPr lang="de-DE" sz="1200" dirty="0" smtClean="0">
                <a:latin typeface="Calibri" panose="020F0502020204030204" pitchFamily="34" charset="0"/>
                <a:ea typeface="Calibri" panose="020F0502020204030204" pitchFamily="34" charset="0"/>
                <a:cs typeface="Times New Roman" panose="02020603050405020304" pitchFamily="18" charset="0"/>
              </a:rPr>
              <a:t>1889-1971)  	220 </a:t>
            </a:r>
            <a:r>
              <a:rPr lang="de-DE" sz="1200" dirty="0">
                <a:latin typeface="Calibri" panose="020F0502020204030204" pitchFamily="34" charset="0"/>
                <a:ea typeface="Calibri" panose="020F0502020204030204" pitchFamily="34" charset="0"/>
                <a:cs typeface="Times New Roman" panose="02020603050405020304" pitchFamily="18" charset="0"/>
              </a:rPr>
              <a:t>(</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Fidelio F. </a:t>
            </a:r>
            <a:r>
              <a:rPr lang="de-DE" sz="1200" b="1" dirty="0">
                <a:latin typeface="Calibri" panose="020F0502020204030204" pitchFamily="34" charset="0"/>
                <a:ea typeface="Calibri" panose="020F0502020204030204" pitchFamily="34" charset="0"/>
                <a:cs typeface="Times New Roman" panose="02020603050405020304" pitchFamily="18" charset="0"/>
              </a:rPr>
              <a:t>Finke</a:t>
            </a:r>
            <a:r>
              <a:rPr lang="de-DE" sz="1200" dirty="0">
                <a:latin typeface="Calibri" panose="020F0502020204030204" pitchFamily="34" charset="0"/>
                <a:ea typeface="Calibri" panose="020F0502020204030204" pitchFamily="34" charset="0"/>
                <a:cs typeface="Times New Roman" panose="02020603050405020304" pitchFamily="18" charset="0"/>
              </a:rPr>
              <a:t> (1891-1968)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a:latin typeface="Calibri" panose="020F0502020204030204" pitchFamily="34" charset="0"/>
                <a:ea typeface="Calibri" panose="020F0502020204030204" pitchFamily="34" charset="0"/>
                <a:cs typeface="Times New Roman" panose="02020603050405020304" pitchFamily="18" charset="0"/>
              </a:rPr>
              <a:t>Dessau</a:t>
            </a:r>
            <a:r>
              <a:rPr lang="de-DE" sz="1200" dirty="0">
                <a:latin typeface="Calibri" panose="020F0502020204030204" pitchFamily="34" charset="0"/>
                <a:ea typeface="Calibri" panose="020F0502020204030204" pitchFamily="34" charset="0"/>
                <a:cs typeface="Times New Roman" panose="02020603050405020304" pitchFamily="18" charset="0"/>
              </a:rPr>
              <a:t> (1894-1979)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Heinz Bongartz (1894-1978)	</a:t>
            </a:r>
            <a:r>
              <a:rPr lang="de-DE" sz="1200" dirty="0" smtClean="0">
                <a:latin typeface="Calibri" panose="020F0502020204030204" pitchFamily="34" charset="0"/>
                <a:ea typeface="Calibri" panose="020F0502020204030204" pitchFamily="34" charset="0"/>
                <a:cs typeface="Times New Roman" panose="02020603050405020304" pitchFamily="18" charset="0"/>
              </a:rPr>
              <a:t>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Fred Malige (1895-1985)		42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Ottmar </a:t>
            </a:r>
            <a:r>
              <a:rPr lang="de-DE" sz="800" b="1" dirty="0">
                <a:latin typeface="Calibri" panose="020F0502020204030204" pitchFamily="34" charset="0"/>
                <a:ea typeface="Calibri" panose="020F0502020204030204" pitchFamily="34" charset="0"/>
                <a:cs typeface="Times New Roman" panose="02020603050405020304" pitchFamily="18" charset="0"/>
              </a:rPr>
              <a:t>Gerster</a:t>
            </a:r>
            <a:r>
              <a:rPr lang="de-DE" sz="800" dirty="0">
                <a:latin typeface="Calibri" panose="020F0502020204030204" pitchFamily="34" charset="0"/>
                <a:ea typeface="Calibri" panose="020F0502020204030204" pitchFamily="34" charset="0"/>
                <a:cs typeface="Times New Roman" panose="02020603050405020304" pitchFamily="18" charset="0"/>
              </a:rPr>
              <a:t> (1897-1969)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Hanns </a:t>
            </a:r>
            <a:r>
              <a:rPr lang="de-DE" sz="800" b="1" dirty="0">
                <a:latin typeface="Calibri" panose="020F0502020204030204" pitchFamily="34" charset="0"/>
                <a:ea typeface="Calibri" panose="020F0502020204030204" pitchFamily="34" charset="0"/>
                <a:cs typeface="Times New Roman" panose="02020603050405020304" pitchFamily="18" charset="0"/>
              </a:rPr>
              <a:t>Eisler</a:t>
            </a:r>
            <a:r>
              <a:rPr lang="de-DE" sz="800" dirty="0">
                <a:latin typeface="Calibri" panose="020F0502020204030204" pitchFamily="34" charset="0"/>
                <a:ea typeface="Calibri" panose="020F0502020204030204" pitchFamily="34" charset="0"/>
                <a:cs typeface="Times New Roman" panose="02020603050405020304" pitchFamily="18" charset="0"/>
              </a:rPr>
              <a:t> (1898-1962)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Otto Reinhold		</a:t>
            </a:r>
            <a:r>
              <a:rPr lang="de-DE" sz="1200" dirty="0" smtClean="0">
                <a:latin typeface="Calibri" panose="020F0502020204030204" pitchFamily="34" charset="0"/>
                <a:ea typeface="Calibri" panose="020F0502020204030204" pitchFamily="34" charset="0"/>
                <a:cs typeface="Times New Roman" panose="02020603050405020304" pitchFamily="18" charset="0"/>
              </a:rPr>
              <a:t>	170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Willy Kehrer (1902-1976)		4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err="1">
                <a:latin typeface="Calibri" panose="020F0502020204030204" pitchFamily="34" charset="0"/>
                <a:ea typeface="Calibri" panose="020F0502020204030204" pitchFamily="34" charset="0"/>
                <a:cs typeface="Times New Roman" panose="02020603050405020304" pitchFamily="18" charset="0"/>
              </a:rPr>
              <a:t>Kurzbach</a:t>
            </a:r>
            <a:r>
              <a:rPr lang="de-DE" sz="1200" dirty="0">
                <a:latin typeface="Calibri" panose="020F0502020204030204" pitchFamily="34" charset="0"/>
                <a:ea typeface="Calibri" panose="020F0502020204030204" pitchFamily="34" charset="0"/>
                <a:cs typeface="Times New Roman" panose="02020603050405020304" pitchFamily="18" charset="0"/>
              </a:rPr>
              <a:t> (1902-1997)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Rudolf </a:t>
            </a:r>
            <a:r>
              <a:rPr lang="de-DE" sz="800" b="1" dirty="0">
                <a:latin typeface="Calibri" panose="020F0502020204030204" pitchFamily="34" charset="0"/>
                <a:ea typeface="Calibri" panose="020F0502020204030204" pitchFamily="34" charset="0"/>
                <a:cs typeface="Times New Roman" panose="02020603050405020304" pitchFamily="18" charset="0"/>
              </a:rPr>
              <a:t>Wagner</a:t>
            </a:r>
            <a:r>
              <a:rPr lang="de-DE" sz="800" dirty="0">
                <a:latin typeface="Calibri" panose="020F0502020204030204" pitchFamily="34" charset="0"/>
                <a:ea typeface="Calibri" panose="020F0502020204030204" pitchFamily="34" charset="0"/>
                <a:cs typeface="Times New Roman" panose="02020603050405020304" pitchFamily="18" charset="0"/>
              </a:rPr>
              <a:t>-</a:t>
            </a:r>
            <a:r>
              <a:rPr lang="de-DE" sz="800" b="1" dirty="0" err="1">
                <a:latin typeface="Calibri" panose="020F0502020204030204" pitchFamily="34" charset="0"/>
                <a:ea typeface="Calibri" panose="020F0502020204030204" pitchFamily="34" charset="0"/>
                <a:cs typeface="Times New Roman" panose="02020603050405020304" pitchFamily="18" charset="0"/>
              </a:rPr>
              <a:t>Regeny</a:t>
            </a:r>
            <a:r>
              <a:rPr lang="de-DE" sz="800" dirty="0">
                <a:latin typeface="Calibri" panose="020F0502020204030204" pitchFamily="34" charset="0"/>
                <a:ea typeface="Calibri" panose="020F0502020204030204" pitchFamily="34" charset="0"/>
                <a:cs typeface="Times New Roman" panose="02020603050405020304" pitchFamily="18" charset="0"/>
              </a:rPr>
              <a:t> (1903-1969)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Victor Bruns (1904-1996)		60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Ernst Hermann </a:t>
            </a:r>
            <a:r>
              <a:rPr lang="de-DE" sz="800" b="1" dirty="0">
                <a:latin typeface="Calibri" panose="020F0502020204030204" pitchFamily="34" charset="0"/>
                <a:ea typeface="Calibri" panose="020F0502020204030204" pitchFamily="34" charset="0"/>
                <a:cs typeface="Times New Roman" panose="02020603050405020304" pitchFamily="18" charset="0"/>
              </a:rPr>
              <a:t>Meyer</a:t>
            </a:r>
            <a:r>
              <a:rPr lang="de-DE" sz="800" dirty="0">
                <a:latin typeface="Calibri" panose="020F0502020204030204" pitchFamily="34" charset="0"/>
                <a:ea typeface="Calibri" panose="020F0502020204030204" pitchFamily="34" charset="0"/>
                <a:cs typeface="Times New Roman" panose="02020603050405020304" pitchFamily="18" charset="0"/>
              </a:rPr>
              <a:t> (1905-1988)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Johannes Paul </a:t>
            </a:r>
            <a:r>
              <a:rPr lang="de-DE" sz="1200" b="1" dirty="0" err="1">
                <a:latin typeface="Calibri" panose="020F0502020204030204" pitchFamily="34" charset="0"/>
                <a:ea typeface="Calibri" panose="020F0502020204030204" pitchFamily="34" charset="0"/>
                <a:cs typeface="Times New Roman" panose="02020603050405020304" pitchFamily="18" charset="0"/>
              </a:rPr>
              <a:t>Thilmann</a:t>
            </a:r>
            <a:r>
              <a:rPr lang="de-DE" sz="1200" dirty="0">
                <a:latin typeface="Calibri" panose="020F0502020204030204" pitchFamily="34" charset="0"/>
                <a:ea typeface="Calibri" panose="020F0502020204030204" pitchFamily="34" charset="0"/>
                <a:cs typeface="Times New Roman" panose="02020603050405020304" pitchFamily="18" charset="0"/>
              </a:rPr>
              <a:t> (1906-1973)	80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 </a:t>
            </a:r>
            <a:r>
              <a:rPr lang="de-DE" sz="1200" b="1" dirty="0" err="1">
                <a:latin typeface="Calibri" panose="020F0502020204030204" pitchFamily="34" charset="0"/>
                <a:ea typeface="Calibri" panose="020F0502020204030204" pitchFamily="34" charset="0"/>
                <a:cs typeface="Times New Roman" panose="02020603050405020304" pitchFamily="18" charset="0"/>
              </a:rPr>
              <a:t>Cilensek</a:t>
            </a:r>
            <a:r>
              <a:rPr lang="de-DE" sz="1200" dirty="0">
                <a:latin typeface="Calibri" panose="020F0502020204030204" pitchFamily="34" charset="0"/>
                <a:ea typeface="Calibri" panose="020F0502020204030204" pitchFamily="34" charset="0"/>
                <a:cs typeface="Times New Roman" panose="02020603050405020304" pitchFamily="18" charset="0"/>
              </a:rPr>
              <a:t> (1913-1998)	</a:t>
            </a:r>
            <a:r>
              <a:rPr lang="de-DE" sz="1200" dirty="0" smtClean="0">
                <a:latin typeface="Calibri" panose="020F0502020204030204" pitchFamily="34" charset="0"/>
                <a:ea typeface="Calibri" panose="020F0502020204030204" pitchFamily="34" charset="0"/>
                <a:cs typeface="Times New Roman" panose="02020603050405020304" pitchFamily="18" charset="0"/>
              </a:rPr>
              <a:t>	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Unger 			</a:t>
            </a:r>
            <a:r>
              <a:rPr lang="de-DE" sz="1200" dirty="0" smtClean="0">
                <a:latin typeface="Calibri" panose="020F0502020204030204" pitchFamily="34" charset="0"/>
                <a:ea typeface="Calibri" panose="020F0502020204030204" pitchFamily="34" charset="0"/>
                <a:cs typeface="Times New Roman" panose="02020603050405020304" pitchFamily="18" charset="0"/>
              </a:rPr>
              <a:t>7</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Karl-Rudi </a:t>
            </a:r>
            <a:r>
              <a:rPr lang="de-DE" sz="1200" dirty="0" err="1">
                <a:latin typeface="Calibri" panose="020F0502020204030204" pitchFamily="34" charset="0"/>
                <a:ea typeface="Calibri" panose="020F0502020204030204" pitchFamily="34" charset="0"/>
                <a:cs typeface="Times New Roman" panose="02020603050405020304" pitchFamily="18" charset="0"/>
              </a:rPr>
              <a:t>Griesbach</a:t>
            </a:r>
            <a:r>
              <a:rPr lang="de-DE" sz="1200" dirty="0">
                <a:latin typeface="Calibri" panose="020F0502020204030204" pitchFamily="34" charset="0"/>
                <a:ea typeface="Calibri" panose="020F0502020204030204" pitchFamily="34" charset="0"/>
                <a:cs typeface="Times New Roman" panose="02020603050405020304" pitchFamily="18" charset="0"/>
              </a:rPr>
              <a:t> (1916-2000)	30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Gerhard </a:t>
            </a:r>
            <a:r>
              <a:rPr lang="de-DE" sz="1200" b="1" dirty="0">
                <a:latin typeface="Calibri" panose="020F0502020204030204" pitchFamily="34" charset="0"/>
                <a:ea typeface="Calibri" panose="020F0502020204030204" pitchFamily="34" charset="0"/>
                <a:cs typeface="Times New Roman" panose="02020603050405020304" pitchFamily="18" charset="0"/>
              </a:rPr>
              <a:t>Wohlgemuth</a:t>
            </a:r>
            <a:r>
              <a:rPr lang="de-DE" sz="1200" dirty="0">
                <a:latin typeface="Calibri" panose="020F0502020204030204" pitchFamily="34" charset="0"/>
                <a:ea typeface="Calibri" panose="020F0502020204030204" pitchFamily="34" charset="0"/>
                <a:cs typeface="Times New Roman" panose="02020603050405020304" pitchFamily="18" charset="0"/>
              </a:rPr>
              <a:t> (1920-2001)	2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Fritz </a:t>
            </a:r>
            <a:r>
              <a:rPr lang="de-DE" sz="1200" b="1" dirty="0">
                <a:latin typeface="Calibri" panose="020F0502020204030204" pitchFamily="34" charset="0"/>
                <a:ea typeface="Calibri" panose="020F0502020204030204" pitchFamily="34" charset="0"/>
                <a:cs typeface="Times New Roman" panose="02020603050405020304" pitchFamily="18" charset="0"/>
              </a:rPr>
              <a:t>Geißler</a:t>
            </a:r>
            <a:r>
              <a:rPr lang="de-DE" sz="1200" dirty="0">
                <a:latin typeface="Calibri" panose="020F0502020204030204" pitchFamily="34" charset="0"/>
                <a:ea typeface="Calibri" panose="020F0502020204030204" pitchFamily="34" charset="0"/>
                <a:cs typeface="Times New Roman" panose="02020603050405020304" pitchFamily="18" charset="0"/>
              </a:rPr>
              <a:t> (1921-1984)		50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Ruth </a:t>
            </a:r>
            <a:r>
              <a:rPr lang="de-DE" sz="1200" b="1" dirty="0" err="1">
                <a:latin typeface="Calibri" panose="020F0502020204030204" pitchFamily="34" charset="0"/>
                <a:ea typeface="Calibri" panose="020F0502020204030204" pitchFamily="34" charset="0"/>
                <a:cs typeface="Times New Roman" panose="02020603050405020304" pitchFamily="18" charset="0"/>
              </a:rPr>
              <a:t>Zechlin</a:t>
            </a:r>
            <a:r>
              <a:rPr lang="de-DE" sz="1200" dirty="0">
                <a:latin typeface="Calibri" panose="020F0502020204030204" pitchFamily="34" charset="0"/>
                <a:ea typeface="Calibri" panose="020F0502020204030204" pitchFamily="34" charset="0"/>
                <a:cs typeface="Times New Roman" panose="02020603050405020304" pitchFamily="18" charset="0"/>
              </a:rPr>
              <a:t> (1926-2007)	</a:t>
            </a:r>
            <a:r>
              <a:rPr lang="de-DE" sz="1200" dirty="0" smtClean="0">
                <a:latin typeface="Calibri" panose="020F0502020204030204" pitchFamily="34" charset="0"/>
                <a:ea typeface="Calibri" panose="020F0502020204030204" pitchFamily="34" charset="0"/>
                <a:cs typeface="Times New Roman" panose="02020603050405020304" pitchFamily="18" charset="0"/>
              </a:rPr>
              <a:t>	39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dirty="0" err="1">
                <a:latin typeface="Calibri" panose="020F0502020204030204" pitchFamily="34" charset="0"/>
                <a:ea typeface="Calibri" panose="020F0502020204030204" pitchFamily="34" charset="0"/>
                <a:cs typeface="Times New Roman" panose="02020603050405020304" pitchFamily="18" charset="0"/>
              </a:rPr>
              <a:t>Köhler</a:t>
            </a:r>
            <a:r>
              <a:rPr lang="en-US" sz="1200" dirty="0">
                <a:latin typeface="Calibri" panose="020F0502020204030204" pitchFamily="34" charset="0"/>
                <a:ea typeface="Calibri" panose="020F0502020204030204" pitchFamily="34" charset="0"/>
                <a:cs typeface="Times New Roman" panose="02020603050405020304" pitchFamily="18" charset="0"/>
              </a:rPr>
              <a:t> (1927-1984)	</a:t>
            </a:r>
            <a:r>
              <a:rPr lang="en-US" sz="1200" dirty="0" smtClean="0">
                <a:latin typeface="Calibri" panose="020F0502020204030204" pitchFamily="34" charset="0"/>
                <a:ea typeface="Calibri" panose="020F0502020204030204" pitchFamily="34" charset="0"/>
                <a:cs typeface="Times New Roman" panose="02020603050405020304" pitchFamily="18" charset="0"/>
              </a:rPr>
              <a:t>	40</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6660232" y="9395"/>
            <a:ext cx="4572000" cy="1846659"/>
          </a:xfrm>
          <a:prstGeom prst="rect">
            <a:avLst/>
          </a:prstGeom>
        </p:spPr>
        <p:txBody>
          <a:bodyPr>
            <a:spAutoFit/>
          </a:bodyPr>
          <a:lstStyle/>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Juro </a:t>
            </a:r>
            <a:r>
              <a:rPr lang="de-DE" sz="1200" dirty="0" err="1">
                <a:latin typeface="Calibri" panose="020F0502020204030204" pitchFamily="34" charset="0"/>
                <a:ea typeface="Calibri" panose="020F0502020204030204" pitchFamily="34" charset="0"/>
                <a:cs typeface="Times New Roman" panose="02020603050405020304" pitchFamily="18" charset="0"/>
              </a:rPr>
              <a:t>Metsk</a:t>
            </a:r>
            <a:r>
              <a:rPr lang="de-DE" sz="1200" dirty="0">
                <a:latin typeface="Calibri" panose="020F0502020204030204" pitchFamily="34" charset="0"/>
                <a:ea typeface="Calibri" panose="020F0502020204030204" pitchFamily="34" charset="0"/>
                <a:cs typeface="Times New Roman" panose="02020603050405020304" pitchFamily="18" charset="0"/>
              </a:rPr>
              <a:t> (*1954)	</a:t>
            </a:r>
            <a:r>
              <a:rPr lang="de-DE" sz="1200" dirty="0" smtClean="0">
                <a:latin typeface="Calibri" panose="020F0502020204030204" pitchFamily="34" charset="0"/>
                <a:ea typeface="Calibri" panose="020F0502020204030204" pitchFamily="34" charset="0"/>
                <a:cs typeface="Times New Roman" panose="02020603050405020304" pitchFamily="18" charset="0"/>
              </a:rPr>
              <a:t>11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Lutz </a:t>
            </a:r>
            <a:r>
              <a:rPr lang="de-DE" sz="800" b="1" dirty="0" err="1">
                <a:latin typeface="Calibri" panose="020F0502020204030204" pitchFamily="34" charset="0"/>
                <a:ea typeface="Calibri" panose="020F0502020204030204" pitchFamily="34" charset="0"/>
                <a:cs typeface="Times New Roman" panose="02020603050405020304" pitchFamily="18" charset="0"/>
              </a:rPr>
              <a:t>Glandien</a:t>
            </a:r>
            <a:r>
              <a:rPr lang="de-DE" sz="800" dirty="0">
                <a:latin typeface="Calibri" panose="020F0502020204030204" pitchFamily="34" charset="0"/>
                <a:ea typeface="Calibri" panose="020F0502020204030204" pitchFamily="34" charset="0"/>
                <a:cs typeface="Times New Roman" panose="02020603050405020304" pitchFamily="18" charset="0"/>
              </a:rPr>
              <a:t> (*1954)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Helmut </a:t>
            </a:r>
            <a:r>
              <a:rPr lang="de-DE" sz="1200" b="1" dirty="0">
                <a:latin typeface="Calibri" panose="020F0502020204030204" pitchFamily="34" charset="0"/>
                <a:ea typeface="Calibri" panose="020F0502020204030204" pitchFamily="34" charset="0"/>
                <a:cs typeface="Times New Roman" panose="02020603050405020304" pitchFamily="18" charset="0"/>
              </a:rPr>
              <a:t>Zapf</a:t>
            </a:r>
            <a:r>
              <a:rPr lang="de-DE" sz="1200" dirty="0">
                <a:latin typeface="Calibri" panose="020F0502020204030204" pitchFamily="34" charset="0"/>
                <a:ea typeface="Calibri" panose="020F0502020204030204" pitchFamily="34" charset="0"/>
                <a:cs typeface="Times New Roman" panose="02020603050405020304" pitchFamily="18" charset="0"/>
              </a:rPr>
              <a:t> (*1956)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Jakob</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Ullmann</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Rainer </a:t>
            </a:r>
            <a:r>
              <a:rPr lang="en-US" sz="1200" dirty="0" err="1">
                <a:latin typeface="Calibri" panose="020F0502020204030204" pitchFamily="34" charset="0"/>
                <a:ea typeface="Calibri" panose="020F0502020204030204" pitchFamily="34" charset="0"/>
                <a:cs typeface="Times New Roman" panose="02020603050405020304" pitchFamily="18" charset="0"/>
              </a:rPr>
              <a:t>Promnitz</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Bernd </a:t>
            </a:r>
            <a:r>
              <a:rPr lang="de-DE" sz="1200" b="1" dirty="0">
                <a:latin typeface="Calibri" panose="020F0502020204030204" pitchFamily="34" charset="0"/>
                <a:ea typeface="Calibri" panose="020F0502020204030204" pitchFamily="34" charset="0"/>
                <a:cs typeface="Times New Roman" panose="02020603050405020304" pitchFamily="18" charset="0"/>
              </a:rPr>
              <a:t>Franke</a:t>
            </a:r>
            <a:r>
              <a:rPr lang="de-DE" sz="1200" dirty="0">
                <a:latin typeface="Calibri" panose="020F0502020204030204" pitchFamily="34" charset="0"/>
                <a:ea typeface="Calibri" panose="020F0502020204030204" pitchFamily="34" charset="0"/>
                <a:cs typeface="Times New Roman" panose="02020603050405020304" pitchFamily="18" charset="0"/>
              </a:rPr>
              <a:t> (*1959)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Steffen </a:t>
            </a:r>
            <a:r>
              <a:rPr lang="en-US" sz="1200" b="1" dirty="0">
                <a:latin typeface="Calibri" panose="020F0502020204030204" pitchFamily="34" charset="0"/>
                <a:ea typeface="Calibri" panose="020F0502020204030204" pitchFamily="34" charset="0"/>
                <a:cs typeface="Times New Roman" panose="02020603050405020304" pitchFamily="18" charset="0"/>
              </a:rPr>
              <a:t>Schleiermacher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1960)  3</a:t>
            </a:r>
            <a:endParaRPr lang="de-DE" sz="1200" dirty="0"/>
          </a:p>
        </p:txBody>
      </p:sp>
      <p:sp>
        <p:nvSpPr>
          <p:cNvPr id="6" name="Rechteck 5"/>
          <p:cNvSpPr/>
          <p:nvPr/>
        </p:nvSpPr>
        <p:spPr>
          <a:xfrm>
            <a:off x="6666129" y="2605912"/>
            <a:ext cx="2477871" cy="1754326"/>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"whose material approach consistently detached itself from the doctrinal form of Socialist Realism". </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Köhler</a:t>
            </a:r>
            <a:r>
              <a:rPr lang="en-US" dirty="0" smtClean="0">
                <a:latin typeface="Calibri" panose="020F0502020204030204" pitchFamily="34" charset="0"/>
                <a:ea typeface="Times New Roman" panose="02020603050405020304" pitchFamily="18" charset="0"/>
                <a:cs typeface="Times New Roman" panose="02020603050405020304" pitchFamily="18" charset="0"/>
              </a:rPr>
              <a:t> 2004)</a:t>
            </a:r>
            <a:endParaRPr lang="de-DE" dirty="0"/>
          </a:p>
        </p:txBody>
      </p:sp>
    </p:spTree>
    <p:extLst>
      <p:ext uri="{BB962C8B-B14F-4D97-AF65-F5344CB8AC3E}">
        <p14:creationId xmlns:p14="http://schemas.microsoft.com/office/powerpoint/2010/main" val="323585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	</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12</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de-DE" dirty="0"/>
              <a:t>Contemporary </a:t>
            </a:r>
            <a:r>
              <a:rPr lang="de-DE" dirty="0" err="1"/>
              <a:t>music</a:t>
            </a:r>
            <a:r>
              <a:rPr lang="de-DE" dirty="0"/>
              <a:t> at SLUB Dresden</a:t>
            </a:r>
          </a:p>
          <a:p>
            <a:endParaRPr lang="de-DE" dirty="0"/>
          </a:p>
        </p:txBody>
      </p:sp>
      <p:sp>
        <p:nvSpPr>
          <p:cNvPr id="2" name="Inhaltsplatzhalter 1"/>
          <p:cNvSpPr>
            <a:spLocks noGrp="1"/>
          </p:cNvSpPr>
          <p:nvPr>
            <p:ph sz="quarter" idx="14"/>
          </p:nvPr>
        </p:nvSpPr>
        <p:spPr/>
        <p:txBody>
          <a:bodyPr/>
          <a:lstStyle/>
          <a:p>
            <a:r>
              <a:rPr lang="en-US" dirty="0" smtClean="0"/>
              <a:t>“</a:t>
            </a:r>
            <a:r>
              <a:rPr lang="en-US" dirty="0"/>
              <a:t>network of </a:t>
            </a:r>
            <a:r>
              <a:rPr lang="en-US" dirty="0" smtClean="0"/>
              <a:t>music </a:t>
            </a:r>
            <a:r>
              <a:rPr lang="en-US" dirty="0"/>
              <a:t>academies, radio, the Saxon State Library Dresden and the Dresden Palace of Culture to be able to use the infrastructure of the partners on the one hand and to spread its own sphere of influence in current musical life as widely as possible on the other</a:t>
            </a:r>
            <a:r>
              <a:rPr lang="en-US" dirty="0" smtClean="0"/>
              <a:t>” (</a:t>
            </a:r>
            <a:r>
              <a:rPr lang="en-US" dirty="0" err="1" smtClean="0"/>
              <a:t>Köhler</a:t>
            </a:r>
            <a:r>
              <a:rPr lang="en-US" dirty="0" smtClean="0"/>
              <a:t> 2004)</a:t>
            </a:r>
            <a:endParaRPr lang="de-DE" dirty="0"/>
          </a:p>
        </p:txBody>
      </p:sp>
    </p:spTree>
    <p:extLst>
      <p:ext uri="{BB962C8B-B14F-4D97-AF65-F5344CB8AC3E}">
        <p14:creationId xmlns:p14="http://schemas.microsoft.com/office/powerpoint/2010/main" val="2478932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	</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13</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de-DE" dirty="0"/>
              <a:t>Contemporary </a:t>
            </a:r>
            <a:r>
              <a:rPr lang="de-DE" dirty="0" err="1"/>
              <a:t>music</a:t>
            </a:r>
            <a:r>
              <a:rPr lang="de-DE" dirty="0"/>
              <a:t> at SLUB Dresden</a:t>
            </a:r>
          </a:p>
          <a:p>
            <a:endParaRPr lang="de-DE" dirty="0"/>
          </a:p>
        </p:txBody>
      </p:sp>
      <p:sp>
        <p:nvSpPr>
          <p:cNvPr id="2" name="Inhaltsplatzhalter 1"/>
          <p:cNvSpPr>
            <a:spLocks noGrp="1"/>
          </p:cNvSpPr>
          <p:nvPr>
            <p:ph sz="quarter" idx="14"/>
          </p:nvPr>
        </p:nvSpPr>
        <p:spPr/>
        <p:txBody>
          <a:bodyPr/>
          <a:lstStyle/>
          <a:p>
            <a:r>
              <a:rPr lang="en-US" dirty="0" smtClean="0"/>
              <a:t>“</a:t>
            </a:r>
            <a:r>
              <a:rPr lang="en-US" dirty="0"/>
              <a:t>network of </a:t>
            </a:r>
            <a:r>
              <a:rPr lang="en-US" dirty="0" smtClean="0"/>
              <a:t>music </a:t>
            </a:r>
            <a:r>
              <a:rPr lang="en-US" dirty="0"/>
              <a:t>academies, radio, the Saxon State Library Dresden and the Dresden Palace of Culture to be able to use the infrastructure of the partners on the one hand and to spread its own sphere of influence in current musical life as widely as possible on the other</a:t>
            </a:r>
            <a:r>
              <a:rPr lang="en-US" dirty="0" smtClean="0"/>
              <a:t>” (</a:t>
            </a:r>
            <a:r>
              <a:rPr lang="en-US" dirty="0" err="1" smtClean="0"/>
              <a:t>Köhler</a:t>
            </a:r>
            <a:r>
              <a:rPr lang="en-US" dirty="0" smtClean="0"/>
              <a:t> 2004)</a:t>
            </a:r>
          </a:p>
          <a:p>
            <a:r>
              <a:rPr lang="en-US" dirty="0" smtClean="0"/>
              <a:t>“in </a:t>
            </a:r>
            <a:r>
              <a:rPr lang="en-US" dirty="0"/>
              <a:t>cooperation with the music department of the Saxon State Library Dresden and the GDR-Radio [...] a combined score and sound </a:t>
            </a:r>
            <a:r>
              <a:rPr lang="en-US" dirty="0" smtClean="0"/>
              <a:t>carrier archive” (</a:t>
            </a:r>
            <a:r>
              <a:rPr lang="en-US" dirty="0" err="1" smtClean="0"/>
              <a:t>Köhler</a:t>
            </a:r>
            <a:r>
              <a:rPr lang="en-US" dirty="0" smtClean="0"/>
              <a:t> 2004)</a:t>
            </a:r>
            <a:endParaRPr lang="en-US" dirty="0"/>
          </a:p>
        </p:txBody>
      </p:sp>
    </p:spTree>
    <p:extLst>
      <p:ext uri="{BB962C8B-B14F-4D97-AF65-F5344CB8AC3E}">
        <p14:creationId xmlns:p14="http://schemas.microsoft.com/office/powerpoint/2010/main" val="3620548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	</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14</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de-DE" dirty="0"/>
              <a:t>Contemporary </a:t>
            </a:r>
            <a:r>
              <a:rPr lang="de-DE" dirty="0" err="1"/>
              <a:t>music</a:t>
            </a:r>
            <a:r>
              <a:rPr lang="de-DE" dirty="0"/>
              <a:t> at SLUB Dresden</a:t>
            </a:r>
          </a:p>
          <a:p>
            <a:endParaRPr lang="de-DE" dirty="0"/>
          </a:p>
        </p:txBody>
      </p:sp>
      <p:sp>
        <p:nvSpPr>
          <p:cNvPr id="2" name="Inhaltsplatzhalter 1"/>
          <p:cNvSpPr>
            <a:spLocks noGrp="1"/>
          </p:cNvSpPr>
          <p:nvPr>
            <p:ph sz="quarter" idx="14"/>
          </p:nvPr>
        </p:nvSpPr>
        <p:spPr/>
        <p:txBody>
          <a:bodyPr/>
          <a:lstStyle/>
          <a:p>
            <a:r>
              <a:rPr lang="en-US" dirty="0" smtClean="0"/>
              <a:t>“Thanks </a:t>
            </a:r>
            <a:r>
              <a:rPr lang="en-US" dirty="0"/>
              <a:t>to Doris Winkler of the Berlin Choir Association, the estate of Gunther Erdmann could be saved. [...] The collection has been completely catalogued and is still awaiting in-depth musicological research; just as the field of music practice and music education as a whole, but also the musical life of the former GDR has unfortunately met with little interest at all so </a:t>
            </a:r>
            <a:r>
              <a:rPr lang="en-US" dirty="0" smtClean="0"/>
              <a:t>far” (</a:t>
            </a:r>
            <a:r>
              <a:rPr lang="en-US" dirty="0" err="1" smtClean="0"/>
              <a:t>Gero</a:t>
            </a:r>
            <a:r>
              <a:rPr lang="en-US" dirty="0" smtClean="0"/>
              <a:t> 2018)</a:t>
            </a:r>
            <a:endParaRPr lang="de-DE" dirty="0"/>
          </a:p>
        </p:txBody>
      </p:sp>
    </p:spTree>
    <p:extLst>
      <p:ext uri="{BB962C8B-B14F-4D97-AF65-F5344CB8AC3E}">
        <p14:creationId xmlns:p14="http://schemas.microsoft.com/office/powerpoint/2010/main" val="371203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Documenting</a:t>
            </a:r>
            <a:r>
              <a:rPr lang="de-DE" dirty="0" smtClean="0"/>
              <a:t> 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15</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endParaRPr lang="de-DE" dirty="0"/>
          </a:p>
        </p:txBody>
      </p:sp>
    </p:spTree>
    <p:extLst>
      <p:ext uri="{BB962C8B-B14F-4D97-AF65-F5344CB8AC3E}">
        <p14:creationId xmlns:p14="http://schemas.microsoft.com/office/powerpoint/2010/main" val="292843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16</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“For us, works of art are particularly important in which the awareness of a common cultural origin, including the historically determined togetherness of a society, manifests itself. So preservation of identity, justification of legitimation</a:t>
            </a:r>
            <a:r>
              <a:rPr lang="de-DE" dirty="0" smtClean="0"/>
              <a:t>“ (Pfeiffer-</a:t>
            </a:r>
            <a:r>
              <a:rPr lang="de-DE" dirty="0" err="1" smtClean="0"/>
              <a:t>Poensgen</a:t>
            </a:r>
            <a:r>
              <a:rPr lang="de-DE" dirty="0" smtClean="0"/>
              <a:t> 2015)</a:t>
            </a:r>
            <a:endParaRPr lang="de-DE" dirty="0"/>
          </a:p>
        </p:txBody>
      </p:sp>
    </p:spTree>
    <p:extLst>
      <p:ext uri="{BB962C8B-B14F-4D97-AF65-F5344CB8AC3E}">
        <p14:creationId xmlns:p14="http://schemas.microsoft.com/office/powerpoint/2010/main" val="3428544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17</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smtClean="0"/>
              <a:t>“Cultural heritage”</a:t>
            </a:r>
          </a:p>
          <a:p>
            <a:r>
              <a:rPr lang="en-US" dirty="0" smtClean="0"/>
              <a:t>the </a:t>
            </a:r>
            <a:r>
              <a:rPr lang="en-US" dirty="0"/>
              <a:t>attribution of cultural goodness says more “about contemporary social contexts than about the historical time valued by an acquisition.”  (</a:t>
            </a:r>
            <a:r>
              <a:rPr lang="en-US" dirty="0" err="1"/>
              <a:t>Tauschek</a:t>
            </a:r>
            <a:r>
              <a:rPr lang="en-US" dirty="0"/>
              <a:t> 2013</a:t>
            </a:r>
            <a:r>
              <a:rPr lang="en-US" dirty="0" smtClean="0"/>
              <a:t>)</a:t>
            </a:r>
          </a:p>
          <a:p>
            <a:r>
              <a:rPr lang="en-US" dirty="0" smtClean="0"/>
              <a:t>= </a:t>
            </a:r>
            <a:r>
              <a:rPr lang="en-US" dirty="0"/>
              <a:t>depending on reception</a:t>
            </a:r>
          </a:p>
          <a:p>
            <a:endParaRPr lang="en-US" dirty="0"/>
          </a:p>
        </p:txBody>
      </p:sp>
    </p:spTree>
    <p:extLst>
      <p:ext uri="{BB962C8B-B14F-4D97-AF65-F5344CB8AC3E}">
        <p14:creationId xmlns:p14="http://schemas.microsoft.com/office/powerpoint/2010/main" val="186914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18</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r>
              <a:rPr lang="en-US" dirty="0" smtClean="0"/>
              <a:t>”</a:t>
            </a:r>
          </a:p>
          <a:p>
            <a:r>
              <a:rPr lang="en-US" dirty="0" smtClean="0"/>
              <a:t>depending </a:t>
            </a:r>
            <a:r>
              <a:rPr lang="en-US" dirty="0"/>
              <a:t>on </a:t>
            </a:r>
            <a:r>
              <a:rPr lang="en-US" dirty="0" smtClean="0"/>
              <a:t>reception (</a:t>
            </a:r>
            <a:r>
              <a:rPr lang="en-US" dirty="0" err="1" smtClean="0"/>
              <a:t>Tauschek</a:t>
            </a:r>
            <a:r>
              <a:rPr lang="en-US" dirty="0" smtClean="0"/>
              <a:t> 2013)</a:t>
            </a:r>
          </a:p>
          <a:p>
            <a:endParaRPr lang="en-US" dirty="0"/>
          </a:p>
          <a:p>
            <a:r>
              <a:rPr lang="en-US" dirty="0" smtClean="0"/>
              <a:t>“</a:t>
            </a:r>
            <a:r>
              <a:rPr lang="en-US" b="1" dirty="0"/>
              <a:t>testimony of human creative power </a:t>
            </a:r>
            <a:r>
              <a:rPr lang="en-US" dirty="0"/>
              <a:t>of historical, social, artistic, economic or scientific significance</a:t>
            </a:r>
            <a:r>
              <a:rPr lang="de-DE" dirty="0" smtClean="0"/>
              <a:t>“ (</a:t>
            </a:r>
            <a:r>
              <a:rPr lang="de-DE" dirty="0" err="1" smtClean="0"/>
              <a:t>Bierwerth</a:t>
            </a:r>
            <a:r>
              <a:rPr lang="de-DE" dirty="0" smtClean="0"/>
              <a:t> 2014)</a:t>
            </a:r>
          </a:p>
          <a:p>
            <a:endParaRPr lang="de-DE" dirty="0"/>
          </a:p>
        </p:txBody>
      </p:sp>
    </p:spTree>
    <p:extLst>
      <p:ext uri="{BB962C8B-B14F-4D97-AF65-F5344CB8AC3E}">
        <p14:creationId xmlns:p14="http://schemas.microsoft.com/office/powerpoint/2010/main" val="277883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19</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a:t>
            </a:r>
            <a:r>
              <a:rPr lang="en-US" dirty="0"/>
              <a:t>on reception (</a:t>
            </a:r>
            <a:r>
              <a:rPr lang="en-US" dirty="0" err="1"/>
              <a:t>Tauschek</a:t>
            </a:r>
            <a:r>
              <a:rPr lang="en-US" dirty="0"/>
              <a:t> 2013)</a:t>
            </a:r>
          </a:p>
          <a:p>
            <a:r>
              <a:rPr lang="en-US" dirty="0" smtClean="0"/>
              <a:t>testimony of human creative power </a:t>
            </a:r>
            <a:r>
              <a:rPr lang="de-DE" dirty="0" smtClean="0"/>
              <a:t>(</a:t>
            </a:r>
            <a:r>
              <a:rPr lang="de-DE" dirty="0" err="1" smtClean="0"/>
              <a:t>Bierwerth</a:t>
            </a:r>
            <a:r>
              <a:rPr lang="de-DE" dirty="0" smtClean="0"/>
              <a:t> 2014)</a:t>
            </a:r>
          </a:p>
          <a:p>
            <a:endParaRPr lang="en-US" dirty="0" smtClean="0"/>
          </a:p>
          <a:p>
            <a:r>
              <a:rPr lang="en-US" dirty="0" smtClean="0"/>
              <a:t>“broad </a:t>
            </a:r>
            <a:r>
              <a:rPr lang="en-US" dirty="0"/>
              <a:t>and slippery </a:t>
            </a:r>
            <a:r>
              <a:rPr lang="en-US" dirty="0" smtClean="0"/>
              <a:t>term” (Harrison 2013)</a:t>
            </a:r>
            <a:endParaRPr lang="de-DE" dirty="0" smtClean="0"/>
          </a:p>
          <a:p>
            <a:endParaRPr lang="de-DE" dirty="0"/>
          </a:p>
        </p:txBody>
      </p:sp>
    </p:spTree>
    <p:extLst>
      <p:ext uri="{BB962C8B-B14F-4D97-AF65-F5344CB8AC3E}">
        <p14:creationId xmlns:p14="http://schemas.microsoft.com/office/powerpoint/2010/main" val="200362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2</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 </a:t>
            </a:r>
            <a:endParaRPr lang="de-DE" dirty="0"/>
          </a:p>
        </p:txBody>
      </p:sp>
      <p:sp>
        <p:nvSpPr>
          <p:cNvPr id="5" name="Textplatzhalter 4"/>
          <p:cNvSpPr>
            <a:spLocks noGrp="1"/>
          </p:cNvSpPr>
          <p:nvPr>
            <p:ph type="body" sz="quarter" idx="13"/>
          </p:nvPr>
        </p:nvSpPr>
        <p:spPr/>
        <p:txBody>
          <a:bodyPr/>
          <a:lstStyle/>
          <a:p>
            <a:r>
              <a:rPr lang="en-US" dirty="0" smtClean="0"/>
              <a:t>Archive of Contemporary Composers</a:t>
            </a:r>
            <a:endParaRPr lang="en-US" dirty="0"/>
          </a:p>
          <a:p>
            <a:endParaRPr lang="de-DE" dirty="0"/>
          </a:p>
        </p:txBody>
      </p:sp>
      <p:pic>
        <p:nvPicPr>
          <p:cNvPr id="8" name="Grafik 7"/>
          <p:cNvPicPr>
            <a:picLocks noChangeAspect="1"/>
          </p:cNvPicPr>
          <p:nvPr/>
        </p:nvPicPr>
        <p:blipFill>
          <a:blip r:embed="rId2"/>
          <a:stretch>
            <a:fillRect/>
          </a:stretch>
        </p:blipFill>
        <p:spPr>
          <a:xfrm>
            <a:off x="358775" y="1651650"/>
            <a:ext cx="8533407" cy="4018681"/>
          </a:xfrm>
          <a:prstGeom prst="rect">
            <a:avLst/>
          </a:prstGeom>
        </p:spPr>
      </p:pic>
      <p:sp>
        <p:nvSpPr>
          <p:cNvPr id="9" name="Inhaltsplatzhalter 8"/>
          <p:cNvSpPr>
            <a:spLocks noGrp="1"/>
          </p:cNvSpPr>
          <p:nvPr>
            <p:ph sz="quarter" idx="14"/>
          </p:nvPr>
        </p:nvSpPr>
        <p:spPr/>
        <p:txBody>
          <a:bodyPr/>
          <a:lstStyle/>
          <a:p>
            <a:endParaRPr lang="de-DE" dirty="0"/>
          </a:p>
        </p:txBody>
      </p:sp>
    </p:spTree>
    <p:extLst>
      <p:ext uri="{BB962C8B-B14F-4D97-AF65-F5344CB8AC3E}">
        <p14:creationId xmlns:p14="http://schemas.microsoft.com/office/powerpoint/2010/main" val="232977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20</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a:t>
            </a:r>
            <a:r>
              <a:rPr lang="en-US" dirty="0"/>
              <a:t>on reception (</a:t>
            </a:r>
            <a:r>
              <a:rPr lang="en-US" dirty="0" err="1"/>
              <a:t>Tauschek</a:t>
            </a:r>
            <a:r>
              <a:rPr lang="en-US" dirty="0"/>
              <a:t> 2013)</a:t>
            </a:r>
          </a:p>
          <a:p>
            <a:r>
              <a:rPr lang="en-US" dirty="0"/>
              <a:t>testimony of human creative power </a:t>
            </a:r>
            <a:r>
              <a:rPr lang="de-DE" dirty="0"/>
              <a:t>(</a:t>
            </a:r>
            <a:r>
              <a:rPr lang="de-DE" dirty="0" err="1"/>
              <a:t>Bierwerth</a:t>
            </a:r>
            <a:r>
              <a:rPr lang="de-DE" dirty="0"/>
              <a:t> 2014)</a:t>
            </a:r>
          </a:p>
          <a:p>
            <a:r>
              <a:rPr lang="en-US" dirty="0"/>
              <a:t>broad and slippery (Harrison 2013</a:t>
            </a:r>
            <a:r>
              <a:rPr lang="en-US" dirty="0" smtClean="0"/>
              <a:t>)</a:t>
            </a:r>
          </a:p>
          <a:p>
            <a:endParaRPr lang="en-US" dirty="0"/>
          </a:p>
          <a:p>
            <a:r>
              <a:rPr lang="en-US" dirty="0" smtClean="0"/>
              <a:t>“</a:t>
            </a:r>
            <a:r>
              <a:rPr lang="en-US" dirty="0"/>
              <a:t>The heritage includes immovable and movable objects. Beyond their materiality, they have an ideal value, a meaningful symbolic meaning. Cultural heritage has an </a:t>
            </a:r>
            <a:r>
              <a:rPr lang="en-US" b="1" dirty="0"/>
              <a:t>identity-forming</a:t>
            </a:r>
            <a:r>
              <a:rPr lang="en-US" dirty="0"/>
              <a:t> character and is also referred to as the </a:t>
            </a:r>
            <a:r>
              <a:rPr lang="en-US" dirty="0" smtClean="0"/>
              <a:t>‘cement </a:t>
            </a:r>
            <a:r>
              <a:rPr lang="en-US" dirty="0"/>
              <a:t>of </a:t>
            </a:r>
            <a:r>
              <a:rPr lang="en-US" dirty="0" smtClean="0"/>
              <a:t>identity’.“ (</a:t>
            </a:r>
            <a:r>
              <a:rPr lang="en-US" dirty="0" err="1" smtClean="0"/>
              <a:t>Bierwerth</a:t>
            </a:r>
            <a:r>
              <a:rPr lang="en-US" dirty="0" smtClean="0"/>
              <a:t> 2014)</a:t>
            </a:r>
            <a:endParaRPr lang="de-DE" dirty="0" smtClean="0"/>
          </a:p>
          <a:p>
            <a:endParaRPr lang="de-DE" dirty="0"/>
          </a:p>
        </p:txBody>
      </p:sp>
    </p:spTree>
    <p:extLst>
      <p:ext uri="{BB962C8B-B14F-4D97-AF65-F5344CB8AC3E}">
        <p14:creationId xmlns:p14="http://schemas.microsoft.com/office/powerpoint/2010/main" val="2113744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21</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a:t>
            </a:r>
            <a:r>
              <a:rPr lang="en-US" dirty="0"/>
              <a:t>on reception (</a:t>
            </a:r>
            <a:r>
              <a:rPr lang="en-US" dirty="0" err="1"/>
              <a:t>Tauschek</a:t>
            </a:r>
            <a:r>
              <a:rPr lang="en-US" dirty="0"/>
              <a:t> 2013)</a:t>
            </a:r>
          </a:p>
          <a:p>
            <a:r>
              <a:rPr lang="en-US" dirty="0"/>
              <a:t>testimony of human creative power </a:t>
            </a:r>
            <a:r>
              <a:rPr lang="de-DE" dirty="0"/>
              <a:t>(</a:t>
            </a:r>
            <a:r>
              <a:rPr lang="de-DE" dirty="0" err="1"/>
              <a:t>Bierwerth</a:t>
            </a:r>
            <a:r>
              <a:rPr lang="de-DE" dirty="0"/>
              <a:t> 2014)</a:t>
            </a:r>
          </a:p>
          <a:p>
            <a:r>
              <a:rPr lang="en-US" dirty="0"/>
              <a:t>broad and slippery (Harrison 2013)</a:t>
            </a:r>
          </a:p>
          <a:p>
            <a:r>
              <a:rPr lang="en-US" dirty="0"/>
              <a:t>identity-forming </a:t>
            </a:r>
            <a:r>
              <a:rPr lang="de-DE" dirty="0"/>
              <a:t>(</a:t>
            </a:r>
            <a:r>
              <a:rPr lang="de-DE" dirty="0" err="1"/>
              <a:t>Bierwerth</a:t>
            </a:r>
            <a:r>
              <a:rPr lang="de-DE" dirty="0"/>
              <a:t> 2014)</a:t>
            </a:r>
            <a:endParaRPr lang="en-US" dirty="0"/>
          </a:p>
          <a:p>
            <a:endParaRPr lang="en-US" dirty="0"/>
          </a:p>
          <a:p>
            <a:r>
              <a:rPr lang="en-US" dirty="0" smtClean="0"/>
              <a:t>“temporal </a:t>
            </a:r>
            <a:r>
              <a:rPr lang="en-US" dirty="0"/>
              <a:t>condensation in the process of cultural </a:t>
            </a:r>
            <a:r>
              <a:rPr lang="en-US" dirty="0" err="1" smtClean="0"/>
              <a:t>heritaging</a:t>
            </a:r>
            <a:r>
              <a:rPr lang="en-US" dirty="0" smtClean="0"/>
              <a:t>” (Bendix 2007)</a:t>
            </a:r>
            <a:endParaRPr lang="de-DE" dirty="0" smtClean="0"/>
          </a:p>
          <a:p>
            <a:endParaRPr lang="de-DE" dirty="0"/>
          </a:p>
        </p:txBody>
      </p:sp>
    </p:spTree>
    <p:extLst>
      <p:ext uri="{BB962C8B-B14F-4D97-AF65-F5344CB8AC3E}">
        <p14:creationId xmlns:p14="http://schemas.microsoft.com/office/powerpoint/2010/main" val="3568656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22</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a:t>
            </a:r>
            <a:r>
              <a:rPr lang="en-US" dirty="0"/>
              <a:t>on reception (</a:t>
            </a:r>
            <a:r>
              <a:rPr lang="en-US" dirty="0" err="1"/>
              <a:t>Tauschek</a:t>
            </a:r>
            <a:r>
              <a:rPr lang="en-US" dirty="0"/>
              <a:t> 2013)</a:t>
            </a:r>
          </a:p>
          <a:p>
            <a:r>
              <a:rPr lang="en-US" dirty="0"/>
              <a:t>testimony of human creative power </a:t>
            </a:r>
            <a:r>
              <a:rPr lang="de-DE" dirty="0"/>
              <a:t>(</a:t>
            </a:r>
            <a:r>
              <a:rPr lang="de-DE" dirty="0" err="1"/>
              <a:t>Bierwerth</a:t>
            </a:r>
            <a:r>
              <a:rPr lang="de-DE" dirty="0"/>
              <a:t> 2014)</a:t>
            </a:r>
          </a:p>
          <a:p>
            <a:r>
              <a:rPr lang="en-US" dirty="0"/>
              <a:t>broad and slippery (Harrison 2013)</a:t>
            </a:r>
          </a:p>
          <a:p>
            <a:r>
              <a:rPr lang="en-US" dirty="0"/>
              <a:t>identity-forming </a:t>
            </a:r>
            <a:r>
              <a:rPr lang="de-DE" dirty="0"/>
              <a:t>(</a:t>
            </a:r>
            <a:r>
              <a:rPr lang="de-DE" dirty="0" err="1"/>
              <a:t>Bierwerth</a:t>
            </a:r>
            <a:r>
              <a:rPr lang="de-DE" dirty="0"/>
              <a:t> 2014)</a:t>
            </a:r>
            <a:endParaRPr lang="en-US" dirty="0"/>
          </a:p>
          <a:p>
            <a:endParaRPr lang="en-US" dirty="0" smtClean="0"/>
          </a:p>
          <a:p>
            <a:r>
              <a:rPr lang="en-US" dirty="0" smtClean="0"/>
              <a:t>“temporal </a:t>
            </a:r>
            <a:r>
              <a:rPr lang="en-US" dirty="0"/>
              <a:t>condensation in the process of cultural </a:t>
            </a:r>
            <a:r>
              <a:rPr lang="en-US" dirty="0" err="1" smtClean="0"/>
              <a:t>heritaging</a:t>
            </a:r>
            <a:r>
              <a:rPr lang="en-US" dirty="0" smtClean="0"/>
              <a:t>” (Bendix 2007)</a:t>
            </a:r>
          </a:p>
          <a:p>
            <a:r>
              <a:rPr lang="en-US" dirty="0" smtClean="0"/>
              <a:t>“Heritage </a:t>
            </a:r>
            <a:r>
              <a:rPr lang="en-US" dirty="0"/>
              <a:t>[...] is the </a:t>
            </a:r>
            <a:r>
              <a:rPr lang="en-US" dirty="0" err="1"/>
              <a:t>transvaluation</a:t>
            </a:r>
            <a:r>
              <a:rPr lang="en-US" dirty="0"/>
              <a:t> of the obsolete, the mistaken, the outmoded, the dead, and the defunct. Heritage is created through a </a:t>
            </a:r>
            <a:r>
              <a:rPr lang="en-US" dirty="0" smtClean="0"/>
              <a:t>process </a:t>
            </a:r>
            <a:r>
              <a:rPr lang="en-US" dirty="0"/>
              <a:t>of exhibition (as knowledge, as performance, as museum </a:t>
            </a:r>
            <a:r>
              <a:rPr lang="en-US" dirty="0" smtClean="0"/>
              <a:t>display)” (</a:t>
            </a:r>
            <a:r>
              <a:rPr lang="en-US" dirty="0" err="1" smtClean="0"/>
              <a:t>Kirshenblatt-Bimblett</a:t>
            </a:r>
            <a:r>
              <a:rPr lang="en-US" dirty="0"/>
              <a:t> </a:t>
            </a:r>
            <a:r>
              <a:rPr lang="en-US" dirty="0" smtClean="0"/>
              <a:t>1995)</a:t>
            </a:r>
          </a:p>
          <a:p>
            <a:endParaRPr lang="de-DE" dirty="0" smtClean="0"/>
          </a:p>
          <a:p>
            <a:endParaRPr lang="de-DE" dirty="0"/>
          </a:p>
        </p:txBody>
      </p:sp>
    </p:spTree>
    <p:extLst>
      <p:ext uri="{BB962C8B-B14F-4D97-AF65-F5344CB8AC3E}">
        <p14:creationId xmlns:p14="http://schemas.microsoft.com/office/powerpoint/2010/main" val="4173106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23</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a:t>
            </a:r>
            <a:r>
              <a:rPr lang="en-US" dirty="0"/>
              <a:t>on reception (</a:t>
            </a:r>
            <a:r>
              <a:rPr lang="en-US" dirty="0" err="1"/>
              <a:t>Tauschek</a:t>
            </a:r>
            <a:r>
              <a:rPr lang="en-US" dirty="0"/>
              <a:t> 2013)</a:t>
            </a:r>
          </a:p>
          <a:p>
            <a:r>
              <a:rPr lang="en-US" dirty="0"/>
              <a:t>testimony of human creative power </a:t>
            </a:r>
            <a:r>
              <a:rPr lang="de-DE" dirty="0"/>
              <a:t>(</a:t>
            </a:r>
            <a:r>
              <a:rPr lang="de-DE" dirty="0" err="1"/>
              <a:t>Bierwerth</a:t>
            </a:r>
            <a:r>
              <a:rPr lang="de-DE" dirty="0"/>
              <a:t> 2014)</a:t>
            </a:r>
          </a:p>
          <a:p>
            <a:r>
              <a:rPr lang="en-US" dirty="0"/>
              <a:t>broad and slippery (Harrison 2013)</a:t>
            </a:r>
          </a:p>
          <a:p>
            <a:r>
              <a:rPr lang="en-US" dirty="0"/>
              <a:t>identity-forming </a:t>
            </a:r>
            <a:r>
              <a:rPr lang="de-DE" dirty="0"/>
              <a:t>(</a:t>
            </a:r>
            <a:r>
              <a:rPr lang="de-DE" dirty="0" err="1"/>
              <a:t>Bierwerth</a:t>
            </a:r>
            <a:r>
              <a:rPr lang="de-DE" dirty="0"/>
              <a:t> 2014)</a:t>
            </a:r>
            <a:endParaRPr lang="en-US" dirty="0"/>
          </a:p>
          <a:p>
            <a:endParaRPr lang="en-US" dirty="0" smtClean="0"/>
          </a:p>
          <a:p>
            <a:r>
              <a:rPr lang="en-US" dirty="0" smtClean="0"/>
              <a:t>“temporal </a:t>
            </a:r>
            <a:r>
              <a:rPr lang="en-US" dirty="0"/>
              <a:t>condensation in the process of cultural </a:t>
            </a:r>
            <a:r>
              <a:rPr lang="en-US" dirty="0" err="1" smtClean="0"/>
              <a:t>heritaging</a:t>
            </a:r>
            <a:r>
              <a:rPr lang="en-US" dirty="0" smtClean="0"/>
              <a:t>” (Bendix 2007)</a:t>
            </a:r>
          </a:p>
          <a:p>
            <a:r>
              <a:rPr lang="en-US" dirty="0" smtClean="0"/>
              <a:t>“Heritage </a:t>
            </a:r>
            <a:r>
              <a:rPr lang="en-US" dirty="0"/>
              <a:t>[...] is the </a:t>
            </a:r>
            <a:r>
              <a:rPr lang="en-US" dirty="0" err="1"/>
              <a:t>transvaluation</a:t>
            </a:r>
            <a:r>
              <a:rPr lang="en-US" dirty="0"/>
              <a:t> of the obsolete, the mistaken, the outmoded, the dead, and the defunct</a:t>
            </a:r>
            <a:r>
              <a:rPr lang="en-US" dirty="0" smtClean="0"/>
              <a:t>.” (</a:t>
            </a:r>
            <a:r>
              <a:rPr lang="en-US" dirty="0" err="1" smtClean="0"/>
              <a:t>Kirshenblatt-Bimblett</a:t>
            </a:r>
            <a:r>
              <a:rPr lang="en-US" dirty="0"/>
              <a:t> </a:t>
            </a:r>
            <a:r>
              <a:rPr lang="en-US" dirty="0" smtClean="0"/>
              <a:t>1995)</a:t>
            </a:r>
          </a:p>
          <a:p>
            <a:r>
              <a:rPr lang="en-US" dirty="0" smtClean="0"/>
              <a:t>“All </a:t>
            </a:r>
            <a:r>
              <a:rPr lang="en-US" dirty="0"/>
              <a:t>at once heritage is everywhere - in the news, in the movies, in the marketplace - in everything from galaxies to genes. It is the chief focus of patriotism and a prime lure of </a:t>
            </a:r>
            <a:r>
              <a:rPr lang="en-US" dirty="0" smtClean="0"/>
              <a:t>tourism” (</a:t>
            </a:r>
            <a:r>
              <a:rPr lang="en-US" dirty="0" err="1" smtClean="0"/>
              <a:t>Lowenthal</a:t>
            </a:r>
            <a:r>
              <a:rPr lang="en-US" dirty="0" smtClean="0"/>
              <a:t> 2009)</a:t>
            </a:r>
          </a:p>
          <a:p>
            <a:endParaRPr lang="de-DE" dirty="0" smtClean="0"/>
          </a:p>
          <a:p>
            <a:endParaRPr lang="de-DE" dirty="0"/>
          </a:p>
        </p:txBody>
      </p:sp>
    </p:spTree>
    <p:extLst>
      <p:ext uri="{BB962C8B-B14F-4D97-AF65-F5344CB8AC3E}">
        <p14:creationId xmlns:p14="http://schemas.microsoft.com/office/powerpoint/2010/main" val="3577091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24</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on reception (</a:t>
            </a:r>
            <a:r>
              <a:rPr lang="en-US" dirty="0" err="1" smtClean="0"/>
              <a:t>Tauschek</a:t>
            </a:r>
            <a:r>
              <a:rPr lang="en-US" dirty="0" smtClean="0"/>
              <a:t> 2013)</a:t>
            </a:r>
            <a:endParaRPr lang="en-US" dirty="0"/>
          </a:p>
          <a:p>
            <a:r>
              <a:rPr lang="en-US" dirty="0" smtClean="0"/>
              <a:t>testimony </a:t>
            </a:r>
            <a:r>
              <a:rPr lang="en-US" dirty="0"/>
              <a:t>of human creative </a:t>
            </a:r>
            <a:r>
              <a:rPr lang="en-US" dirty="0" smtClean="0"/>
              <a:t>power </a:t>
            </a:r>
            <a:r>
              <a:rPr lang="de-DE" dirty="0"/>
              <a:t>(</a:t>
            </a:r>
            <a:r>
              <a:rPr lang="de-DE" dirty="0" err="1"/>
              <a:t>Bierwerth</a:t>
            </a:r>
            <a:r>
              <a:rPr lang="de-DE" dirty="0"/>
              <a:t> 2014</a:t>
            </a:r>
            <a:r>
              <a:rPr lang="de-DE" dirty="0" smtClean="0"/>
              <a:t>)</a:t>
            </a:r>
          </a:p>
          <a:p>
            <a:r>
              <a:rPr lang="en-US" dirty="0" smtClean="0"/>
              <a:t>broad </a:t>
            </a:r>
            <a:r>
              <a:rPr lang="en-US" dirty="0"/>
              <a:t>and slippery </a:t>
            </a:r>
            <a:r>
              <a:rPr lang="en-US" dirty="0" smtClean="0"/>
              <a:t>(Harrison 2013)</a:t>
            </a:r>
          </a:p>
          <a:p>
            <a:r>
              <a:rPr lang="en-US" dirty="0" smtClean="0"/>
              <a:t>identity-forming </a:t>
            </a:r>
            <a:r>
              <a:rPr lang="de-DE" dirty="0"/>
              <a:t>(</a:t>
            </a:r>
            <a:r>
              <a:rPr lang="de-DE" dirty="0" err="1"/>
              <a:t>Bierwerth</a:t>
            </a:r>
            <a:r>
              <a:rPr lang="de-DE" dirty="0"/>
              <a:t> 2014</a:t>
            </a:r>
            <a:r>
              <a:rPr lang="de-DE" dirty="0" smtClean="0"/>
              <a:t>)</a:t>
            </a:r>
            <a:endParaRPr lang="en-US" dirty="0" smtClean="0"/>
          </a:p>
          <a:p>
            <a:r>
              <a:rPr lang="en-US" dirty="0"/>
              <a:t>narrowing historical </a:t>
            </a:r>
            <a:r>
              <a:rPr lang="en-US" dirty="0" smtClean="0"/>
              <a:t>gap (Bendix 2007, </a:t>
            </a:r>
            <a:r>
              <a:rPr lang="en-US" dirty="0" err="1" smtClean="0"/>
              <a:t>Kirshenblatt-Bimblett</a:t>
            </a:r>
            <a:r>
              <a:rPr lang="en-US" dirty="0" smtClean="0"/>
              <a:t> 1995, </a:t>
            </a:r>
            <a:r>
              <a:rPr lang="en-US" dirty="0" err="1" smtClean="0"/>
              <a:t>Lowenthal</a:t>
            </a:r>
            <a:r>
              <a:rPr lang="en-US" dirty="0" smtClean="0"/>
              <a:t> </a:t>
            </a:r>
            <a:r>
              <a:rPr lang="en-US" dirty="0"/>
              <a:t>2009)</a:t>
            </a:r>
          </a:p>
          <a:p>
            <a:endParaRPr lang="de-DE" b="1" dirty="0" smtClean="0"/>
          </a:p>
          <a:p>
            <a:r>
              <a:rPr lang="de-DE" b="1" dirty="0" err="1" smtClean="0"/>
              <a:t>marked</a:t>
            </a:r>
            <a:r>
              <a:rPr lang="de-DE" b="1" dirty="0" smtClean="0"/>
              <a:t> </a:t>
            </a:r>
            <a:r>
              <a:rPr lang="de-DE" b="1" dirty="0" err="1" smtClean="0"/>
              <a:t>by</a:t>
            </a:r>
            <a:r>
              <a:rPr lang="de-DE" b="1" dirty="0" smtClean="0"/>
              <a:t> </a:t>
            </a:r>
            <a:r>
              <a:rPr lang="de-DE" b="1" dirty="0" err="1" smtClean="0"/>
              <a:t>authority</a:t>
            </a:r>
            <a:endParaRPr lang="de-DE" b="1" dirty="0" smtClean="0"/>
          </a:p>
          <a:p>
            <a:endParaRPr lang="de-DE" b="1" dirty="0"/>
          </a:p>
          <a:p>
            <a:endParaRPr lang="de-DE" b="1" dirty="0" smtClean="0"/>
          </a:p>
          <a:p>
            <a:endParaRPr lang="de-DE" dirty="0"/>
          </a:p>
        </p:txBody>
      </p:sp>
    </p:spTree>
    <p:extLst>
      <p:ext uri="{BB962C8B-B14F-4D97-AF65-F5344CB8AC3E}">
        <p14:creationId xmlns:p14="http://schemas.microsoft.com/office/powerpoint/2010/main" val="3334023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25</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“Cultural heritage”</a:t>
            </a:r>
          </a:p>
          <a:p>
            <a:r>
              <a:rPr lang="en-US" dirty="0" smtClean="0"/>
              <a:t>depending on reception (</a:t>
            </a:r>
            <a:r>
              <a:rPr lang="en-US" dirty="0" err="1" smtClean="0"/>
              <a:t>Tauschek</a:t>
            </a:r>
            <a:r>
              <a:rPr lang="en-US" dirty="0" smtClean="0"/>
              <a:t> 2013)</a:t>
            </a:r>
            <a:endParaRPr lang="en-US" dirty="0"/>
          </a:p>
          <a:p>
            <a:r>
              <a:rPr lang="en-US" dirty="0" smtClean="0"/>
              <a:t>testimony </a:t>
            </a:r>
            <a:r>
              <a:rPr lang="en-US" dirty="0"/>
              <a:t>of human creative </a:t>
            </a:r>
            <a:r>
              <a:rPr lang="en-US" dirty="0" smtClean="0"/>
              <a:t>power </a:t>
            </a:r>
            <a:r>
              <a:rPr lang="de-DE" dirty="0"/>
              <a:t>(</a:t>
            </a:r>
            <a:r>
              <a:rPr lang="de-DE" dirty="0" err="1"/>
              <a:t>Bierwerth</a:t>
            </a:r>
            <a:r>
              <a:rPr lang="de-DE" dirty="0"/>
              <a:t> 2014</a:t>
            </a:r>
            <a:r>
              <a:rPr lang="de-DE" dirty="0" smtClean="0"/>
              <a:t>)</a:t>
            </a:r>
          </a:p>
          <a:p>
            <a:r>
              <a:rPr lang="en-US" dirty="0" smtClean="0"/>
              <a:t>broad </a:t>
            </a:r>
            <a:r>
              <a:rPr lang="en-US" dirty="0"/>
              <a:t>and slippery </a:t>
            </a:r>
            <a:r>
              <a:rPr lang="en-US" dirty="0" smtClean="0"/>
              <a:t>(Harrison 2013)</a:t>
            </a:r>
          </a:p>
          <a:p>
            <a:r>
              <a:rPr lang="en-US" dirty="0" smtClean="0"/>
              <a:t>identity-forming </a:t>
            </a:r>
            <a:r>
              <a:rPr lang="de-DE" dirty="0"/>
              <a:t>(</a:t>
            </a:r>
            <a:r>
              <a:rPr lang="de-DE" dirty="0" err="1"/>
              <a:t>Bierwerth</a:t>
            </a:r>
            <a:r>
              <a:rPr lang="de-DE" dirty="0"/>
              <a:t> 2014</a:t>
            </a:r>
            <a:r>
              <a:rPr lang="de-DE" dirty="0" smtClean="0"/>
              <a:t>)</a:t>
            </a:r>
            <a:endParaRPr lang="en-US" dirty="0" smtClean="0"/>
          </a:p>
          <a:p>
            <a:r>
              <a:rPr lang="en-US" dirty="0"/>
              <a:t>narrowing historical </a:t>
            </a:r>
            <a:r>
              <a:rPr lang="en-US" dirty="0" smtClean="0"/>
              <a:t>gap (Bendix 2007, </a:t>
            </a:r>
            <a:r>
              <a:rPr lang="en-US" dirty="0" err="1" smtClean="0"/>
              <a:t>Kirshenblatt-Bimblett</a:t>
            </a:r>
            <a:r>
              <a:rPr lang="en-US" dirty="0" smtClean="0"/>
              <a:t> 1995, </a:t>
            </a:r>
            <a:r>
              <a:rPr lang="en-US" dirty="0" err="1" smtClean="0"/>
              <a:t>Lowenthal</a:t>
            </a:r>
            <a:r>
              <a:rPr lang="en-US" dirty="0" smtClean="0"/>
              <a:t> </a:t>
            </a:r>
            <a:r>
              <a:rPr lang="en-US" dirty="0"/>
              <a:t>2009)</a:t>
            </a:r>
          </a:p>
          <a:p>
            <a:endParaRPr lang="de-DE" b="1" dirty="0" smtClean="0"/>
          </a:p>
          <a:p>
            <a:r>
              <a:rPr lang="de-DE" b="1" dirty="0" err="1"/>
              <a:t>marked</a:t>
            </a:r>
            <a:r>
              <a:rPr lang="de-DE" b="1" dirty="0"/>
              <a:t> </a:t>
            </a:r>
            <a:r>
              <a:rPr lang="de-DE" b="1" dirty="0" err="1"/>
              <a:t>by</a:t>
            </a:r>
            <a:r>
              <a:rPr lang="de-DE" b="1" dirty="0"/>
              <a:t> </a:t>
            </a:r>
            <a:r>
              <a:rPr lang="de-DE" b="1" dirty="0" err="1"/>
              <a:t>authority</a:t>
            </a:r>
            <a:r>
              <a:rPr lang="de-DE" b="1" dirty="0"/>
              <a:t> 		</a:t>
            </a:r>
            <a:r>
              <a:rPr lang="de-DE" b="1" dirty="0" err="1"/>
              <a:t>archives</a:t>
            </a:r>
            <a:r>
              <a:rPr lang="de-DE" b="1" dirty="0"/>
              <a:t> </a:t>
            </a:r>
            <a:r>
              <a:rPr lang="de-DE" b="1" dirty="0" err="1"/>
              <a:t>as</a:t>
            </a:r>
            <a:r>
              <a:rPr lang="de-DE" b="1" dirty="0"/>
              <a:t> „</a:t>
            </a:r>
            <a:r>
              <a:rPr lang="de-DE" b="1" dirty="0" err="1"/>
              <a:t>agencies</a:t>
            </a:r>
            <a:r>
              <a:rPr lang="de-DE" b="1" dirty="0"/>
              <a:t> </a:t>
            </a:r>
            <a:r>
              <a:rPr lang="de-DE" b="1" dirty="0" err="1"/>
              <a:t>of</a:t>
            </a:r>
            <a:r>
              <a:rPr lang="de-DE" b="1" dirty="0"/>
              <a:t> </a:t>
            </a:r>
            <a:r>
              <a:rPr lang="de-DE" b="1" dirty="0" err="1"/>
              <a:t>inheritance</a:t>
            </a:r>
            <a:r>
              <a:rPr lang="de-DE" b="1" dirty="0"/>
              <a:t>“</a:t>
            </a:r>
          </a:p>
          <a:p>
            <a:endParaRPr lang="de-DE" b="1" dirty="0"/>
          </a:p>
          <a:p>
            <a:endParaRPr lang="de-DE" b="1" dirty="0" smtClean="0"/>
          </a:p>
          <a:p>
            <a:endParaRPr lang="de-DE" dirty="0"/>
          </a:p>
        </p:txBody>
      </p:sp>
    </p:spTree>
    <p:extLst>
      <p:ext uri="{BB962C8B-B14F-4D97-AF65-F5344CB8AC3E}">
        <p14:creationId xmlns:p14="http://schemas.microsoft.com/office/powerpoint/2010/main" val="438148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	</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26</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Shaping a collection of contemporary music</a:t>
            </a:r>
            <a:endParaRPr lang="de-DE" dirty="0"/>
          </a:p>
        </p:txBody>
      </p:sp>
      <p:sp>
        <p:nvSpPr>
          <p:cNvPr id="2" name="Inhaltsplatzhalter 1"/>
          <p:cNvSpPr>
            <a:spLocks noGrp="1"/>
          </p:cNvSpPr>
          <p:nvPr>
            <p:ph sz="quarter" idx="14"/>
          </p:nvPr>
        </p:nvSpPr>
        <p:spPr/>
        <p:txBody>
          <a:bodyPr/>
          <a:lstStyle/>
          <a:p>
            <a:r>
              <a:rPr lang="en-US" dirty="0"/>
              <a:t>Libraries and archives as "agencies of inheritance" must </a:t>
            </a:r>
            <a:r>
              <a:rPr lang="en-US" dirty="0" smtClean="0"/>
              <a:t>face </a:t>
            </a:r>
            <a:r>
              <a:rPr lang="en-US" dirty="0"/>
              <a:t>this diverse </a:t>
            </a:r>
            <a:r>
              <a:rPr lang="en-US" dirty="0" err="1" smtClean="0"/>
              <a:t>valorisation</a:t>
            </a:r>
            <a:r>
              <a:rPr lang="en-US" dirty="0" smtClean="0"/>
              <a:t> </a:t>
            </a:r>
            <a:r>
              <a:rPr lang="en-US" dirty="0"/>
              <a:t>by</a:t>
            </a:r>
            <a:endParaRPr lang="de-DE" dirty="0"/>
          </a:p>
          <a:p>
            <a:r>
              <a:rPr lang="en-US" dirty="0"/>
              <a:t>- </a:t>
            </a:r>
            <a:r>
              <a:rPr lang="en-US" dirty="0" smtClean="0"/>
              <a:t> 	necessarily </a:t>
            </a:r>
            <a:r>
              <a:rPr lang="en-US" dirty="0"/>
              <a:t>selecting entities worth preserving</a:t>
            </a:r>
            <a:r>
              <a:rPr lang="en-US" dirty="0" smtClean="0"/>
              <a:t>, but </a:t>
            </a:r>
            <a:endParaRPr lang="de-DE" dirty="0"/>
          </a:p>
          <a:p>
            <a:r>
              <a:rPr lang="en-US" dirty="0"/>
              <a:t>- </a:t>
            </a:r>
            <a:r>
              <a:rPr lang="en-US" dirty="0" smtClean="0"/>
              <a:t>	being aware </a:t>
            </a:r>
            <a:r>
              <a:rPr lang="en-US" dirty="0"/>
              <a:t>of and reflecting on </a:t>
            </a:r>
            <a:r>
              <a:rPr lang="en-US" dirty="0" smtClean="0"/>
              <a:t>the own </a:t>
            </a:r>
            <a:r>
              <a:rPr lang="en-US" dirty="0"/>
              <a:t>view </a:t>
            </a:r>
            <a:r>
              <a:rPr lang="en-US" dirty="0" smtClean="0"/>
              <a:t>on cultural </a:t>
            </a:r>
            <a:r>
              <a:rPr lang="en-US" dirty="0"/>
              <a:t>heritage as </a:t>
            </a:r>
            <a:r>
              <a:rPr lang="en-US" dirty="0" smtClean="0"/>
              <a:t>	historically </a:t>
            </a:r>
            <a:r>
              <a:rPr lang="en-US" dirty="0"/>
              <a:t>and thus culturally </a:t>
            </a:r>
            <a:r>
              <a:rPr lang="en-US" dirty="0" smtClean="0"/>
              <a:t>shaped, </a:t>
            </a:r>
            <a:r>
              <a:rPr lang="en-US" dirty="0"/>
              <a:t>and</a:t>
            </a:r>
            <a:endParaRPr lang="de-DE" dirty="0"/>
          </a:p>
          <a:p>
            <a:r>
              <a:rPr lang="de-DE" dirty="0"/>
              <a:t>- </a:t>
            </a:r>
            <a:r>
              <a:rPr lang="de-DE" dirty="0" smtClean="0"/>
              <a:t>	</a:t>
            </a:r>
            <a:r>
              <a:rPr lang="de-DE" dirty="0" err="1" smtClean="0"/>
              <a:t>reflecting</a:t>
            </a:r>
            <a:r>
              <a:rPr lang="de-DE" dirty="0" smtClean="0"/>
              <a:t> on </a:t>
            </a:r>
            <a:r>
              <a:rPr lang="de-DE" dirty="0" err="1" smtClean="0"/>
              <a:t>the</a:t>
            </a:r>
            <a:r>
              <a:rPr lang="de-DE" dirty="0" smtClean="0"/>
              <a:t> </a:t>
            </a:r>
            <a:r>
              <a:rPr lang="de-DE" dirty="0" err="1" smtClean="0"/>
              <a:t>own</a:t>
            </a:r>
            <a:r>
              <a:rPr lang="de-DE" dirty="0" smtClean="0"/>
              <a:t> </a:t>
            </a:r>
            <a:r>
              <a:rPr lang="de-DE" dirty="0" err="1" smtClean="0"/>
              <a:t>role</a:t>
            </a:r>
            <a:r>
              <a:rPr lang="de-DE" dirty="0" smtClean="0"/>
              <a:t> </a:t>
            </a:r>
            <a:r>
              <a:rPr lang="de-DE" dirty="0" err="1" smtClean="0"/>
              <a:t>as</a:t>
            </a:r>
            <a:r>
              <a:rPr lang="de-DE" dirty="0" smtClean="0"/>
              <a:t> </a:t>
            </a:r>
            <a:r>
              <a:rPr lang="de-DE" dirty="0"/>
              <a:t>"</a:t>
            </a:r>
            <a:r>
              <a:rPr lang="de-DE" dirty="0" err="1"/>
              <a:t>markers</a:t>
            </a:r>
            <a:r>
              <a:rPr lang="de-DE" dirty="0"/>
              <a:t>" </a:t>
            </a:r>
            <a:r>
              <a:rPr lang="de-DE" dirty="0" err="1"/>
              <a:t>of</a:t>
            </a:r>
            <a:r>
              <a:rPr lang="de-DE" dirty="0"/>
              <a:t> </a:t>
            </a:r>
            <a:r>
              <a:rPr lang="de-DE" dirty="0" err="1"/>
              <a:t>cultural</a:t>
            </a:r>
            <a:r>
              <a:rPr lang="de-DE" dirty="0"/>
              <a:t> </a:t>
            </a:r>
            <a:r>
              <a:rPr lang="de-DE" dirty="0" err="1" smtClean="0"/>
              <a:t>heritage</a:t>
            </a:r>
            <a:endParaRPr lang="de-DE" dirty="0"/>
          </a:p>
          <a:p>
            <a:endParaRPr lang="de-DE" dirty="0"/>
          </a:p>
        </p:txBody>
      </p:sp>
    </p:spTree>
    <p:extLst>
      <p:ext uri="{BB962C8B-B14F-4D97-AF65-F5344CB8AC3E}">
        <p14:creationId xmlns:p14="http://schemas.microsoft.com/office/powerpoint/2010/main" val="4155245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27</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en-US" dirty="0"/>
              <a:t>Shaping a collection of contemporary music</a:t>
            </a:r>
            <a:endParaRPr lang="de-DE" dirty="0"/>
          </a:p>
          <a:p>
            <a:endParaRPr lang="de-DE" dirty="0"/>
          </a:p>
        </p:txBody>
      </p:sp>
      <p:sp>
        <p:nvSpPr>
          <p:cNvPr id="6" name="Inhaltsplatzhalter 5"/>
          <p:cNvSpPr>
            <a:spLocks noGrp="1"/>
          </p:cNvSpPr>
          <p:nvPr>
            <p:ph sz="quarter" idx="14"/>
          </p:nvPr>
        </p:nvSpPr>
        <p:spPr/>
        <p:txBody>
          <a:bodyPr/>
          <a:lstStyle/>
          <a:p>
            <a:r>
              <a:rPr lang="en-US" dirty="0"/>
              <a:t>exemplary </a:t>
            </a:r>
            <a:r>
              <a:rPr lang="en-US" dirty="0" smtClean="0"/>
              <a:t>		vs 	complete</a:t>
            </a:r>
          </a:p>
          <a:p>
            <a:endParaRPr lang="de-DE" dirty="0"/>
          </a:p>
          <a:p>
            <a:endParaRPr lang="de-DE" dirty="0"/>
          </a:p>
        </p:txBody>
      </p:sp>
    </p:spTree>
    <p:extLst>
      <p:ext uri="{BB962C8B-B14F-4D97-AF65-F5344CB8AC3E}">
        <p14:creationId xmlns:p14="http://schemas.microsoft.com/office/powerpoint/2010/main" val="63107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28</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en-US" dirty="0"/>
              <a:t>Shaping a collection of contemporary music</a:t>
            </a:r>
            <a:endParaRPr lang="de-DE" dirty="0"/>
          </a:p>
          <a:p>
            <a:endParaRPr lang="de-DE" dirty="0"/>
          </a:p>
        </p:txBody>
      </p:sp>
      <p:sp>
        <p:nvSpPr>
          <p:cNvPr id="6" name="Inhaltsplatzhalter 5"/>
          <p:cNvSpPr>
            <a:spLocks noGrp="1"/>
          </p:cNvSpPr>
          <p:nvPr>
            <p:ph sz="quarter" idx="14"/>
          </p:nvPr>
        </p:nvSpPr>
        <p:spPr/>
        <p:txBody>
          <a:bodyPr/>
          <a:lstStyle/>
          <a:p>
            <a:r>
              <a:rPr lang="en-US" dirty="0"/>
              <a:t>exemplary </a:t>
            </a:r>
            <a:r>
              <a:rPr lang="en-US" dirty="0" smtClean="0"/>
              <a:t>		vs 	complete</a:t>
            </a:r>
          </a:p>
          <a:p>
            <a:r>
              <a:rPr lang="en-US" dirty="0"/>
              <a:t>objects </a:t>
            </a:r>
            <a:r>
              <a:rPr lang="en-US" dirty="0" smtClean="0"/>
              <a:t>			vs 	practices</a:t>
            </a:r>
            <a:endParaRPr lang="de-DE" dirty="0"/>
          </a:p>
          <a:p>
            <a:endParaRPr lang="de-DE" dirty="0"/>
          </a:p>
          <a:p>
            <a:endParaRPr lang="de-DE" dirty="0"/>
          </a:p>
        </p:txBody>
      </p:sp>
    </p:spTree>
    <p:extLst>
      <p:ext uri="{BB962C8B-B14F-4D97-AF65-F5344CB8AC3E}">
        <p14:creationId xmlns:p14="http://schemas.microsoft.com/office/powerpoint/2010/main" val="2563134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29</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en-US" dirty="0"/>
              <a:t>Shaping a collection of contemporary music</a:t>
            </a:r>
            <a:endParaRPr lang="de-DE" dirty="0"/>
          </a:p>
          <a:p>
            <a:endParaRPr lang="de-DE" dirty="0"/>
          </a:p>
        </p:txBody>
      </p:sp>
      <p:sp>
        <p:nvSpPr>
          <p:cNvPr id="6" name="Inhaltsplatzhalter 5"/>
          <p:cNvSpPr>
            <a:spLocks noGrp="1"/>
          </p:cNvSpPr>
          <p:nvPr>
            <p:ph sz="quarter" idx="14"/>
          </p:nvPr>
        </p:nvSpPr>
        <p:spPr/>
        <p:txBody>
          <a:bodyPr/>
          <a:lstStyle/>
          <a:p>
            <a:r>
              <a:rPr lang="en-US" dirty="0"/>
              <a:t>exemplary </a:t>
            </a:r>
            <a:r>
              <a:rPr lang="en-US" dirty="0" smtClean="0"/>
              <a:t>		vs 	complete</a:t>
            </a:r>
          </a:p>
          <a:p>
            <a:r>
              <a:rPr lang="en-US" dirty="0"/>
              <a:t>objects </a:t>
            </a:r>
            <a:r>
              <a:rPr lang="en-US" dirty="0" smtClean="0"/>
              <a:t>			vs 	practices</a:t>
            </a:r>
          </a:p>
          <a:p>
            <a:r>
              <a:rPr lang="en-US" dirty="0"/>
              <a:t>h</a:t>
            </a:r>
            <a:r>
              <a:rPr lang="en-US" dirty="0" smtClean="0"/>
              <a:t>igh level (“peak”)		vs	“</a:t>
            </a:r>
            <a:r>
              <a:rPr lang="en-US" dirty="0"/>
              <a:t>little masters” and </a:t>
            </a:r>
            <a:r>
              <a:rPr lang="en-US" dirty="0" smtClean="0"/>
              <a:t>amateurs (“mass”)</a:t>
            </a:r>
          </a:p>
          <a:p>
            <a:endParaRPr lang="de-DE" dirty="0"/>
          </a:p>
          <a:p>
            <a:endParaRPr lang="de-DE" dirty="0"/>
          </a:p>
          <a:p>
            <a:endParaRPr lang="de-DE" dirty="0"/>
          </a:p>
        </p:txBody>
      </p:sp>
    </p:spTree>
    <p:extLst>
      <p:ext uri="{BB962C8B-B14F-4D97-AF65-F5344CB8AC3E}">
        <p14:creationId xmlns:p14="http://schemas.microsoft.com/office/powerpoint/2010/main" val="1696305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a:t>Documenting </a:t>
            </a:r>
            <a:r>
              <a:rPr lang="en-US" dirty="0" smtClean="0"/>
              <a:t>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a:t>
            </a:fld>
            <a:r>
              <a:rPr lang="de-DE" smtClean="0"/>
              <a:t> </a:t>
            </a:r>
            <a:endParaRPr lang="de-DE" dirty="0"/>
          </a:p>
        </p:txBody>
      </p:sp>
      <p:sp>
        <p:nvSpPr>
          <p:cNvPr id="10" name="Textplatzhalter 9"/>
          <p:cNvSpPr>
            <a:spLocks noGrp="1"/>
          </p:cNvSpPr>
          <p:nvPr>
            <p:ph type="body" sz="quarter" idx="13"/>
          </p:nvPr>
        </p:nvSpPr>
        <p:spPr/>
        <p:txBody>
          <a:bodyPr/>
          <a:lstStyle/>
          <a:p>
            <a:r>
              <a:rPr lang="de-DE" dirty="0" smtClean="0"/>
              <a:t>Agenda</a:t>
            </a:r>
            <a:endParaRPr lang="de-DE" dirty="0"/>
          </a:p>
        </p:txBody>
      </p:sp>
      <p:sp>
        <p:nvSpPr>
          <p:cNvPr id="11" name="Textplatzhalter 10"/>
          <p:cNvSpPr>
            <a:spLocks noGrp="1"/>
          </p:cNvSpPr>
          <p:nvPr>
            <p:ph type="body" sz="quarter" idx="14"/>
          </p:nvPr>
        </p:nvSpPr>
        <p:spPr/>
        <p:txBody>
          <a:bodyPr/>
          <a:lstStyle/>
          <a:p>
            <a:pPr marL="285750" indent="-285750">
              <a:buFontTx/>
              <a:buChar char="-"/>
            </a:pPr>
            <a:r>
              <a:rPr lang="de-DE" dirty="0" smtClean="0"/>
              <a:t>The </a:t>
            </a:r>
            <a:r>
              <a:rPr lang="de-DE" dirty="0" err="1" smtClean="0"/>
              <a:t>music</a:t>
            </a:r>
            <a:r>
              <a:rPr lang="de-DE" dirty="0" smtClean="0"/>
              <a:t> </a:t>
            </a:r>
            <a:r>
              <a:rPr lang="de-DE" dirty="0" err="1" smtClean="0"/>
              <a:t>department</a:t>
            </a:r>
            <a:r>
              <a:rPr lang="de-DE" dirty="0" smtClean="0"/>
              <a:t> at SLUB Dresden</a:t>
            </a:r>
          </a:p>
          <a:p>
            <a:r>
              <a:rPr lang="de-DE" dirty="0" smtClean="0"/>
              <a:t>	</a:t>
            </a:r>
            <a:r>
              <a:rPr lang="de-DE" dirty="0" err="1" smtClean="0"/>
              <a:t>contemporary</a:t>
            </a:r>
            <a:r>
              <a:rPr lang="de-DE" dirty="0" smtClean="0"/>
              <a:t> </a:t>
            </a:r>
            <a:r>
              <a:rPr lang="de-DE" dirty="0" err="1" smtClean="0"/>
              <a:t>music</a:t>
            </a:r>
            <a:r>
              <a:rPr lang="de-DE" dirty="0" smtClean="0"/>
              <a:t> at SLUB Dresden</a:t>
            </a:r>
          </a:p>
          <a:p>
            <a:pPr marL="285750" indent="-285750">
              <a:buFontTx/>
              <a:buChar char="-"/>
            </a:pPr>
            <a:r>
              <a:rPr lang="de-DE" dirty="0" err="1" smtClean="0"/>
              <a:t>Shaping</a:t>
            </a:r>
            <a:r>
              <a:rPr lang="de-DE" dirty="0" smtClean="0"/>
              <a:t> a </a:t>
            </a:r>
            <a:r>
              <a:rPr lang="de-DE" dirty="0" err="1" smtClean="0"/>
              <a:t>collection</a:t>
            </a:r>
            <a:r>
              <a:rPr lang="de-DE" dirty="0" smtClean="0"/>
              <a:t> </a:t>
            </a:r>
            <a:r>
              <a:rPr lang="de-DE" dirty="0" err="1" smtClean="0"/>
              <a:t>of</a:t>
            </a:r>
            <a:r>
              <a:rPr lang="de-DE" dirty="0" smtClean="0"/>
              <a:t> </a:t>
            </a:r>
            <a:r>
              <a:rPr lang="de-DE" dirty="0" err="1" smtClean="0"/>
              <a:t>contemporary</a:t>
            </a:r>
            <a:r>
              <a:rPr lang="de-DE" dirty="0" smtClean="0"/>
              <a:t> </a:t>
            </a:r>
            <a:r>
              <a:rPr lang="de-DE" dirty="0" err="1" smtClean="0"/>
              <a:t>music</a:t>
            </a:r>
            <a:endParaRPr lang="de-DE" dirty="0" smtClean="0"/>
          </a:p>
          <a:p>
            <a:pPr marL="285750" indent="-285750">
              <a:buFontTx/>
              <a:buChar char="-"/>
            </a:pPr>
            <a:r>
              <a:rPr lang="en-US" dirty="0" smtClean="0"/>
              <a:t>	documenting contemporary music – the example of the archive for 	contemporary composers</a:t>
            </a:r>
          </a:p>
          <a:p>
            <a:pPr marL="285750" indent="-285750">
              <a:buFontTx/>
              <a:buChar char="-"/>
            </a:pPr>
            <a:r>
              <a:rPr lang="en-US" dirty="0" smtClean="0"/>
              <a:t>	documenting </a:t>
            </a:r>
            <a:r>
              <a:rPr lang="en-US" dirty="0"/>
              <a:t>contemporary music(al) life – </a:t>
            </a:r>
            <a:r>
              <a:rPr lang="en-US" dirty="0" smtClean="0"/>
              <a:t>the </a:t>
            </a:r>
            <a:r>
              <a:rPr lang="en-US" dirty="0"/>
              <a:t>example of the new school </a:t>
            </a:r>
            <a:r>
              <a:rPr lang="en-US" dirty="0" smtClean="0"/>
              <a:t>	of </a:t>
            </a:r>
            <a:r>
              <a:rPr lang="en-US" dirty="0"/>
              <a:t>Dresden vocals</a:t>
            </a:r>
            <a:endParaRPr lang="de-DE" dirty="0"/>
          </a:p>
          <a:p>
            <a:pPr marL="285750" indent="-285750">
              <a:buFontTx/>
              <a:buChar char="-"/>
            </a:pPr>
            <a:endParaRPr lang="de-DE" dirty="0" smtClean="0"/>
          </a:p>
          <a:p>
            <a:pPr marL="285750" indent="-285750">
              <a:buFontTx/>
              <a:buChar char="-"/>
            </a:pPr>
            <a:endParaRPr lang="de-DE" dirty="0"/>
          </a:p>
        </p:txBody>
      </p:sp>
    </p:spTree>
    <p:extLst>
      <p:ext uri="{BB962C8B-B14F-4D97-AF65-F5344CB8AC3E}">
        <p14:creationId xmlns:p14="http://schemas.microsoft.com/office/powerpoint/2010/main" val="109537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30</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en-US" dirty="0"/>
              <a:t>Shaping a collection of contemporary music</a:t>
            </a:r>
            <a:endParaRPr lang="de-DE" dirty="0"/>
          </a:p>
          <a:p>
            <a:endParaRPr lang="de-DE" dirty="0"/>
          </a:p>
        </p:txBody>
      </p:sp>
      <p:sp>
        <p:nvSpPr>
          <p:cNvPr id="6" name="Inhaltsplatzhalter 5"/>
          <p:cNvSpPr>
            <a:spLocks noGrp="1"/>
          </p:cNvSpPr>
          <p:nvPr>
            <p:ph sz="quarter" idx="14"/>
          </p:nvPr>
        </p:nvSpPr>
        <p:spPr/>
        <p:txBody>
          <a:bodyPr/>
          <a:lstStyle/>
          <a:p>
            <a:r>
              <a:rPr lang="en-US" dirty="0"/>
              <a:t>exemplary </a:t>
            </a:r>
            <a:r>
              <a:rPr lang="en-US" dirty="0" smtClean="0"/>
              <a:t>		vs 	complete</a:t>
            </a:r>
          </a:p>
          <a:p>
            <a:r>
              <a:rPr lang="en-US" dirty="0"/>
              <a:t>objects </a:t>
            </a:r>
            <a:r>
              <a:rPr lang="en-US" dirty="0" smtClean="0"/>
              <a:t>			vs 	practices</a:t>
            </a:r>
          </a:p>
          <a:p>
            <a:r>
              <a:rPr lang="en-US" dirty="0"/>
              <a:t>h</a:t>
            </a:r>
            <a:r>
              <a:rPr lang="en-US" dirty="0" smtClean="0"/>
              <a:t>igh level (“peak”)		vs	“</a:t>
            </a:r>
            <a:r>
              <a:rPr lang="en-US" dirty="0"/>
              <a:t>little masters” and </a:t>
            </a:r>
            <a:r>
              <a:rPr lang="en-US" dirty="0" smtClean="0"/>
              <a:t>amateurs (“mass”)</a:t>
            </a:r>
          </a:p>
          <a:p>
            <a:r>
              <a:rPr lang="en-US" dirty="0"/>
              <a:t>enduring </a:t>
            </a:r>
            <a:r>
              <a:rPr lang="en-US" dirty="0" smtClean="0"/>
              <a:t>		vs 	ephemeral</a:t>
            </a:r>
            <a:endParaRPr lang="de-DE" dirty="0"/>
          </a:p>
          <a:p>
            <a:endParaRPr lang="en-US" dirty="0" smtClean="0"/>
          </a:p>
          <a:p>
            <a:endParaRPr lang="de-DE" dirty="0"/>
          </a:p>
          <a:p>
            <a:endParaRPr lang="de-DE" dirty="0"/>
          </a:p>
          <a:p>
            <a:endParaRPr lang="de-DE" dirty="0"/>
          </a:p>
        </p:txBody>
      </p:sp>
    </p:spTree>
    <p:extLst>
      <p:ext uri="{BB962C8B-B14F-4D97-AF65-F5344CB8AC3E}">
        <p14:creationId xmlns:p14="http://schemas.microsoft.com/office/powerpoint/2010/main" val="872459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31</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de-DE" dirty="0" err="1" smtClean="0"/>
              <a:t>Example</a:t>
            </a:r>
            <a:r>
              <a:rPr lang="de-DE" dirty="0" smtClean="0"/>
              <a:t> </a:t>
            </a:r>
            <a:r>
              <a:rPr lang="de-DE" dirty="0" err="1" smtClean="0"/>
              <a:t>archive</a:t>
            </a:r>
            <a:r>
              <a:rPr lang="de-DE" dirty="0" smtClean="0"/>
              <a:t> </a:t>
            </a:r>
            <a:r>
              <a:rPr lang="de-DE" dirty="0" err="1" smtClean="0"/>
              <a:t>for</a:t>
            </a:r>
            <a:r>
              <a:rPr lang="de-DE" dirty="0" smtClean="0"/>
              <a:t> </a:t>
            </a:r>
            <a:r>
              <a:rPr lang="de-DE" dirty="0" err="1" smtClean="0"/>
              <a:t>contemporary</a:t>
            </a:r>
            <a:r>
              <a:rPr lang="de-DE" dirty="0" smtClean="0"/>
              <a:t> </a:t>
            </a:r>
            <a:r>
              <a:rPr lang="de-DE" dirty="0" err="1" smtClean="0"/>
              <a:t>composers</a:t>
            </a:r>
            <a:endParaRPr lang="de-DE" dirty="0"/>
          </a:p>
          <a:p>
            <a:endParaRPr lang="de-DE" dirty="0"/>
          </a:p>
        </p:txBody>
      </p:sp>
      <p:sp>
        <p:nvSpPr>
          <p:cNvPr id="6" name="Inhaltsplatzhalter 5"/>
          <p:cNvSpPr>
            <a:spLocks noGrp="1"/>
          </p:cNvSpPr>
          <p:nvPr>
            <p:ph sz="quarter" idx="14"/>
          </p:nvPr>
        </p:nvSpPr>
        <p:spPr/>
        <p:txBody>
          <a:bodyPr/>
          <a:lstStyle/>
          <a:p>
            <a:r>
              <a:rPr lang="en-US" b="1" dirty="0"/>
              <a:t>exemplary </a:t>
            </a:r>
            <a:r>
              <a:rPr lang="en-US" dirty="0" smtClean="0"/>
              <a:t>		 	complete</a:t>
            </a:r>
          </a:p>
          <a:p>
            <a:r>
              <a:rPr lang="en-US" b="1" dirty="0"/>
              <a:t>objects </a:t>
            </a:r>
            <a:r>
              <a:rPr lang="en-US" dirty="0" smtClean="0"/>
              <a:t>			 	practices</a:t>
            </a:r>
          </a:p>
          <a:p>
            <a:r>
              <a:rPr lang="en-US" b="1" dirty="0"/>
              <a:t>h</a:t>
            </a:r>
            <a:r>
              <a:rPr lang="en-US" b="1" dirty="0" smtClean="0"/>
              <a:t>igh level (“peak”)	</a:t>
            </a:r>
            <a:r>
              <a:rPr lang="en-US" dirty="0" smtClean="0"/>
              <a:t>		</a:t>
            </a:r>
          </a:p>
          <a:p>
            <a:r>
              <a:rPr lang="en-US" b="1" dirty="0"/>
              <a:t>enduring </a:t>
            </a:r>
            <a:r>
              <a:rPr lang="en-US" dirty="0" smtClean="0"/>
              <a:t>		 	</a:t>
            </a:r>
          </a:p>
          <a:p>
            <a:endParaRPr lang="en-US" dirty="0"/>
          </a:p>
          <a:p>
            <a:r>
              <a:rPr lang="de-DE" dirty="0" err="1" smtClean="0"/>
              <a:t>archive</a:t>
            </a:r>
            <a:r>
              <a:rPr lang="de-DE" dirty="0" smtClean="0"/>
              <a:t> </a:t>
            </a:r>
            <a:r>
              <a:rPr lang="de-DE" dirty="0" err="1"/>
              <a:t>for</a:t>
            </a:r>
            <a:r>
              <a:rPr lang="de-DE" dirty="0"/>
              <a:t> </a:t>
            </a:r>
            <a:r>
              <a:rPr lang="de-DE" dirty="0" err="1"/>
              <a:t>contemporary</a:t>
            </a:r>
            <a:r>
              <a:rPr lang="de-DE" dirty="0"/>
              <a:t> </a:t>
            </a:r>
            <a:r>
              <a:rPr lang="de-DE" dirty="0" err="1" smtClean="0"/>
              <a:t>composers</a:t>
            </a:r>
            <a:r>
              <a:rPr lang="de-DE" dirty="0" smtClean="0"/>
              <a:t> 1964-1990</a:t>
            </a:r>
          </a:p>
          <a:p>
            <a:endParaRPr lang="de-DE" dirty="0"/>
          </a:p>
          <a:p>
            <a:endParaRPr lang="en-US" dirty="0" smtClean="0"/>
          </a:p>
          <a:p>
            <a:endParaRPr lang="de-DE" dirty="0"/>
          </a:p>
          <a:p>
            <a:endParaRPr lang="de-DE" dirty="0"/>
          </a:p>
          <a:p>
            <a:endParaRPr lang="de-DE" dirty="0"/>
          </a:p>
        </p:txBody>
      </p:sp>
    </p:spTree>
    <p:extLst>
      <p:ext uri="{BB962C8B-B14F-4D97-AF65-F5344CB8AC3E}">
        <p14:creationId xmlns:p14="http://schemas.microsoft.com/office/powerpoint/2010/main" val="1826054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32</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Example new school of Dresden vocals</a:t>
            </a:r>
            <a:endParaRPr lang="de-DE" dirty="0"/>
          </a:p>
        </p:txBody>
      </p:sp>
      <p:sp>
        <p:nvSpPr>
          <p:cNvPr id="2" name="Inhaltsplatzhalter 1"/>
          <p:cNvSpPr>
            <a:spLocks noGrp="1"/>
          </p:cNvSpPr>
          <p:nvPr>
            <p:ph sz="quarter" idx="14"/>
          </p:nvPr>
        </p:nvSpPr>
        <p:spPr>
          <a:xfrm>
            <a:off x="358775" y="1772816"/>
            <a:ext cx="8424000" cy="4075534"/>
          </a:xfrm>
        </p:spPr>
        <p:txBody>
          <a:bodyPr/>
          <a:lstStyle/>
          <a:p>
            <a:endParaRPr lang="de-DE" dirty="0" smtClean="0"/>
          </a:p>
          <a:p>
            <a:endParaRPr lang="de-DE" dirty="0"/>
          </a:p>
          <a:p>
            <a:endParaRPr lang="de-DE" dirty="0" smtClean="0"/>
          </a:p>
          <a:p>
            <a:endParaRPr lang="de-DE" dirty="0"/>
          </a:p>
          <a:p>
            <a:endParaRPr lang="de-DE" dirty="0" smtClean="0"/>
          </a:p>
          <a:p>
            <a:endParaRPr lang="de-DE" dirty="0" smtClean="0"/>
          </a:p>
          <a:p>
            <a:endParaRPr lang="de-DE" dirty="0"/>
          </a:p>
          <a:p>
            <a:endParaRPr lang="de-DE" dirty="0" smtClean="0"/>
          </a:p>
          <a:p>
            <a:endParaRPr lang="de-DE" dirty="0"/>
          </a:p>
          <a:p>
            <a:r>
              <a:rPr lang="de-DE" dirty="0" smtClean="0"/>
              <a:t>www.slubdd.de/ndvs</a:t>
            </a:r>
            <a:endParaRPr lang="de-DE" dirty="0"/>
          </a:p>
        </p:txBody>
      </p:sp>
      <p:pic>
        <p:nvPicPr>
          <p:cNvPr id="9" name="Grafik 8"/>
          <p:cNvPicPr>
            <a:picLocks noChangeAspect="1"/>
          </p:cNvPicPr>
          <p:nvPr/>
        </p:nvPicPr>
        <p:blipFill>
          <a:blip r:embed="rId2"/>
          <a:stretch>
            <a:fillRect/>
          </a:stretch>
        </p:blipFill>
        <p:spPr>
          <a:xfrm>
            <a:off x="2627784" y="1562250"/>
            <a:ext cx="5984552" cy="4692375"/>
          </a:xfrm>
          <a:prstGeom prst="rect">
            <a:avLst/>
          </a:prstGeom>
        </p:spPr>
      </p:pic>
    </p:spTree>
    <p:extLst>
      <p:ext uri="{BB962C8B-B14F-4D97-AF65-F5344CB8AC3E}">
        <p14:creationId xmlns:p14="http://schemas.microsoft.com/office/powerpoint/2010/main" val="1924550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33</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en-US" dirty="0"/>
              <a:t>Example new school of Dresden vocals</a:t>
            </a:r>
            <a:endParaRPr lang="de-DE" dirty="0"/>
          </a:p>
          <a:p>
            <a:endParaRPr lang="de-DE" dirty="0"/>
          </a:p>
        </p:txBody>
      </p:sp>
      <p:sp>
        <p:nvSpPr>
          <p:cNvPr id="6" name="Inhaltsplatzhalter 5"/>
          <p:cNvSpPr>
            <a:spLocks noGrp="1"/>
          </p:cNvSpPr>
          <p:nvPr>
            <p:ph sz="quarter" idx="14"/>
          </p:nvPr>
        </p:nvSpPr>
        <p:spPr/>
        <p:txBody>
          <a:bodyPr/>
          <a:lstStyle/>
          <a:p>
            <a:r>
              <a:rPr lang="en-US" dirty="0" smtClean="0"/>
              <a:t>				</a:t>
            </a:r>
            <a:r>
              <a:rPr lang="en-US" b="1" dirty="0" smtClean="0"/>
              <a:t>complete</a:t>
            </a:r>
          </a:p>
          <a:p>
            <a:r>
              <a:rPr lang="en-US" dirty="0"/>
              <a:t>objects</a:t>
            </a:r>
            <a:r>
              <a:rPr lang="en-US" b="1" dirty="0"/>
              <a:t> </a:t>
            </a:r>
            <a:r>
              <a:rPr lang="en-US" dirty="0" smtClean="0"/>
              <a:t>				</a:t>
            </a:r>
            <a:r>
              <a:rPr lang="en-US" b="1" dirty="0" smtClean="0"/>
              <a:t>practices</a:t>
            </a:r>
          </a:p>
          <a:p>
            <a:r>
              <a:rPr lang="en-US" b="1" dirty="0"/>
              <a:t>h</a:t>
            </a:r>
            <a:r>
              <a:rPr lang="en-US" b="1" dirty="0" smtClean="0"/>
              <a:t>igh level (“peak”)	</a:t>
            </a:r>
            <a:r>
              <a:rPr lang="en-US" dirty="0" smtClean="0"/>
              <a:t>		“</a:t>
            </a:r>
            <a:r>
              <a:rPr lang="en-US" dirty="0"/>
              <a:t>little masters” and </a:t>
            </a:r>
            <a:r>
              <a:rPr lang="en-US" dirty="0" smtClean="0"/>
              <a:t>amateurs (“mass”)</a:t>
            </a:r>
          </a:p>
          <a:p>
            <a:r>
              <a:rPr lang="en-US" dirty="0"/>
              <a:t>enduring</a:t>
            </a:r>
            <a:r>
              <a:rPr lang="en-US" b="1" dirty="0"/>
              <a:t> </a:t>
            </a:r>
            <a:r>
              <a:rPr lang="en-US" dirty="0" smtClean="0"/>
              <a:t>		 	ephemeral</a:t>
            </a:r>
          </a:p>
          <a:p>
            <a:endParaRPr lang="en-US" dirty="0"/>
          </a:p>
          <a:p>
            <a:r>
              <a:rPr lang="de-DE" dirty="0" err="1"/>
              <a:t>n</a:t>
            </a:r>
            <a:r>
              <a:rPr lang="de-DE" dirty="0" err="1" smtClean="0"/>
              <a:t>ew</a:t>
            </a:r>
            <a:r>
              <a:rPr lang="de-DE" dirty="0" smtClean="0"/>
              <a:t> </a:t>
            </a:r>
            <a:r>
              <a:rPr lang="de-DE" dirty="0" err="1" smtClean="0"/>
              <a:t>school</a:t>
            </a:r>
            <a:r>
              <a:rPr lang="de-DE" dirty="0" smtClean="0"/>
              <a:t> </a:t>
            </a:r>
            <a:r>
              <a:rPr lang="de-DE" dirty="0" err="1" smtClean="0"/>
              <a:t>of</a:t>
            </a:r>
            <a:r>
              <a:rPr lang="de-DE" dirty="0" smtClean="0"/>
              <a:t> Dresden </a:t>
            </a:r>
            <a:r>
              <a:rPr lang="de-DE" dirty="0" err="1" smtClean="0"/>
              <a:t>vocals</a:t>
            </a:r>
            <a:endParaRPr lang="de-DE" dirty="0" smtClean="0"/>
          </a:p>
          <a:p>
            <a:endParaRPr lang="de-DE" dirty="0"/>
          </a:p>
          <a:p>
            <a:endParaRPr lang="en-US" dirty="0" smtClean="0"/>
          </a:p>
          <a:p>
            <a:endParaRPr lang="de-DE" dirty="0"/>
          </a:p>
          <a:p>
            <a:endParaRPr lang="de-DE" dirty="0"/>
          </a:p>
          <a:p>
            <a:endParaRPr lang="de-DE" dirty="0"/>
          </a:p>
        </p:txBody>
      </p:sp>
    </p:spTree>
    <p:extLst>
      <p:ext uri="{BB962C8B-B14F-4D97-AF65-F5344CB8AC3E}">
        <p14:creationId xmlns:p14="http://schemas.microsoft.com/office/powerpoint/2010/main" val="371949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34</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E</a:t>
            </a:r>
            <a:r>
              <a:rPr lang="en-US" dirty="0" smtClean="0"/>
              <a:t>xample </a:t>
            </a:r>
            <a:r>
              <a:rPr lang="en-US" dirty="0"/>
              <a:t>new school </a:t>
            </a:r>
            <a:r>
              <a:rPr lang="en-US" dirty="0" smtClean="0"/>
              <a:t>of </a:t>
            </a:r>
            <a:r>
              <a:rPr lang="en-US" dirty="0"/>
              <a:t>Dresden vocals</a:t>
            </a:r>
            <a:endParaRPr lang="de-DE" dirty="0"/>
          </a:p>
        </p:txBody>
      </p:sp>
      <p:sp>
        <p:nvSpPr>
          <p:cNvPr id="2" name="Inhaltsplatzhalter 1"/>
          <p:cNvSpPr>
            <a:spLocks noGrp="1"/>
          </p:cNvSpPr>
          <p:nvPr>
            <p:ph sz="quarter" idx="14"/>
          </p:nvPr>
        </p:nvSpPr>
        <p:spPr>
          <a:xfrm>
            <a:off x="358775" y="1772816"/>
            <a:ext cx="8424000" cy="4075534"/>
          </a:xfrm>
        </p:spPr>
        <p:txBody>
          <a:bodyPr/>
          <a:lstStyle/>
          <a:p>
            <a:endParaRPr lang="de-DE" dirty="0" smtClean="0"/>
          </a:p>
          <a:p>
            <a:endParaRPr lang="de-DE" dirty="0"/>
          </a:p>
          <a:p>
            <a:endParaRPr lang="de-DE" dirty="0" smtClean="0"/>
          </a:p>
          <a:p>
            <a:endParaRPr lang="de-DE" dirty="0"/>
          </a:p>
          <a:p>
            <a:endParaRPr lang="de-DE" dirty="0" smtClean="0"/>
          </a:p>
          <a:p>
            <a:endParaRPr lang="de-DE" dirty="0" smtClean="0"/>
          </a:p>
          <a:p>
            <a:endParaRPr lang="de-DE" dirty="0"/>
          </a:p>
          <a:p>
            <a:endParaRPr lang="de-DE" dirty="0" smtClean="0"/>
          </a:p>
          <a:p>
            <a:endParaRPr lang="de-DE" dirty="0"/>
          </a:p>
          <a:p>
            <a:r>
              <a:rPr lang="de-DE" dirty="0" smtClean="0"/>
              <a:t>www.slubdd.de/ndvs</a:t>
            </a:r>
            <a:endParaRPr lang="de-DE" dirty="0"/>
          </a:p>
        </p:txBody>
      </p:sp>
      <p:pic>
        <p:nvPicPr>
          <p:cNvPr id="5" name="Grafik 4"/>
          <p:cNvPicPr>
            <a:picLocks noChangeAspect="1"/>
          </p:cNvPicPr>
          <p:nvPr/>
        </p:nvPicPr>
        <p:blipFill>
          <a:blip r:embed="rId2"/>
          <a:stretch>
            <a:fillRect/>
          </a:stretch>
        </p:blipFill>
        <p:spPr>
          <a:xfrm>
            <a:off x="3563887" y="1529940"/>
            <a:ext cx="5198433" cy="2837990"/>
          </a:xfrm>
          <a:prstGeom prst="rect">
            <a:avLst/>
          </a:prstGeom>
        </p:spPr>
      </p:pic>
      <p:pic>
        <p:nvPicPr>
          <p:cNvPr id="6" name="Grafik 5"/>
          <p:cNvPicPr>
            <a:picLocks noChangeAspect="1"/>
          </p:cNvPicPr>
          <p:nvPr/>
        </p:nvPicPr>
        <p:blipFill>
          <a:blip r:embed="rId3"/>
          <a:stretch>
            <a:fillRect/>
          </a:stretch>
        </p:blipFill>
        <p:spPr>
          <a:xfrm>
            <a:off x="358775" y="1564833"/>
            <a:ext cx="2703825" cy="4611397"/>
          </a:xfrm>
          <a:prstGeom prst="rect">
            <a:avLst/>
          </a:prstGeom>
        </p:spPr>
      </p:pic>
      <p:pic>
        <p:nvPicPr>
          <p:cNvPr id="10" name="Grafik 9"/>
          <p:cNvPicPr>
            <a:picLocks noChangeAspect="1"/>
          </p:cNvPicPr>
          <p:nvPr/>
        </p:nvPicPr>
        <p:blipFill>
          <a:blip r:embed="rId4"/>
          <a:stretch>
            <a:fillRect/>
          </a:stretch>
        </p:blipFill>
        <p:spPr>
          <a:xfrm>
            <a:off x="3543432" y="4012163"/>
            <a:ext cx="4860281" cy="2164067"/>
          </a:xfrm>
          <a:prstGeom prst="rect">
            <a:avLst/>
          </a:prstGeom>
        </p:spPr>
      </p:pic>
      <p:sp>
        <p:nvSpPr>
          <p:cNvPr id="11" name="Rechteck 10"/>
          <p:cNvSpPr/>
          <p:nvPr/>
        </p:nvSpPr>
        <p:spPr>
          <a:xfrm>
            <a:off x="3236400" y="2519367"/>
            <a:ext cx="4572000" cy="1200329"/>
          </a:xfrm>
          <a:prstGeom prst="rect">
            <a:avLst/>
          </a:prstGeom>
        </p:spPr>
        <p:txBody>
          <a:bodyPr>
            <a:spAutoFit/>
          </a:bodyPr>
          <a:lstStyle/>
          <a:p>
            <a:r>
              <a:rPr lang="de-DE" dirty="0"/>
              <a:t>Video </a:t>
            </a:r>
            <a:r>
              <a:rPr lang="de-DE" dirty="0" err="1"/>
              <a:t>recordings</a:t>
            </a:r>
            <a:endParaRPr lang="de-DE" dirty="0"/>
          </a:p>
          <a:p>
            <a:r>
              <a:rPr lang="de-DE" dirty="0"/>
              <a:t>Autographs</a:t>
            </a:r>
          </a:p>
          <a:p>
            <a:r>
              <a:rPr lang="de-DE" dirty="0"/>
              <a:t>Concert </a:t>
            </a:r>
            <a:r>
              <a:rPr lang="de-DE" dirty="0" err="1"/>
              <a:t>ephemera</a:t>
            </a:r>
            <a:endParaRPr lang="de-DE" dirty="0"/>
          </a:p>
          <a:p>
            <a:r>
              <a:rPr lang="de-DE" dirty="0" err="1"/>
              <a:t>accompanying</a:t>
            </a:r>
            <a:r>
              <a:rPr lang="de-DE" dirty="0"/>
              <a:t> </a:t>
            </a:r>
            <a:r>
              <a:rPr lang="de-DE" dirty="0" err="1"/>
              <a:t>literature</a:t>
            </a:r>
            <a:endParaRPr lang="de-DE" dirty="0"/>
          </a:p>
        </p:txBody>
      </p:sp>
    </p:spTree>
    <p:extLst>
      <p:ext uri="{BB962C8B-B14F-4D97-AF65-F5344CB8AC3E}">
        <p14:creationId xmlns:p14="http://schemas.microsoft.com/office/powerpoint/2010/main" val="3081744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35</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résumé</a:t>
            </a:r>
            <a:endParaRPr lang="de-DE" dirty="0"/>
          </a:p>
        </p:txBody>
      </p:sp>
      <p:sp>
        <p:nvSpPr>
          <p:cNvPr id="2" name="Inhaltsplatzhalter 1"/>
          <p:cNvSpPr>
            <a:spLocks noGrp="1"/>
          </p:cNvSpPr>
          <p:nvPr>
            <p:ph sz="quarter" idx="14"/>
          </p:nvPr>
        </p:nvSpPr>
        <p:spPr>
          <a:xfrm>
            <a:off x="358775" y="1498375"/>
            <a:ext cx="8424000" cy="4349975"/>
          </a:xfrm>
        </p:spPr>
        <p:txBody>
          <a:bodyPr/>
          <a:lstStyle/>
          <a:p>
            <a:r>
              <a:rPr lang="de-DE" dirty="0" smtClean="0"/>
              <a:t>Collection </a:t>
            </a:r>
            <a:r>
              <a:rPr lang="de-DE" dirty="0" err="1" smtClean="0"/>
              <a:t>building</a:t>
            </a:r>
            <a:r>
              <a:rPr lang="de-DE" dirty="0" smtClean="0"/>
              <a:t> </a:t>
            </a:r>
            <a:r>
              <a:rPr lang="de-DE" dirty="0" err="1" smtClean="0"/>
              <a:t>of</a:t>
            </a:r>
            <a:r>
              <a:rPr lang="de-DE" dirty="0" smtClean="0"/>
              <a:t> </a:t>
            </a:r>
            <a:r>
              <a:rPr lang="de-DE" dirty="0" err="1" smtClean="0"/>
              <a:t>contemporary</a:t>
            </a:r>
            <a:r>
              <a:rPr lang="de-DE" dirty="0" smtClean="0"/>
              <a:t> </a:t>
            </a:r>
            <a:r>
              <a:rPr lang="de-DE" dirty="0" err="1" smtClean="0"/>
              <a:t>music</a:t>
            </a:r>
            <a:r>
              <a:rPr lang="de-DE" dirty="0" smtClean="0"/>
              <a:t> </a:t>
            </a:r>
            <a:r>
              <a:rPr lang="de-DE" dirty="0" err="1" smtClean="0"/>
              <a:t>ranges</a:t>
            </a:r>
            <a:r>
              <a:rPr lang="de-DE" dirty="0" smtClean="0"/>
              <a:t> </a:t>
            </a:r>
            <a:r>
              <a:rPr lang="de-DE" dirty="0" err="1" smtClean="0"/>
              <a:t>between</a:t>
            </a:r>
            <a:r>
              <a:rPr lang="de-DE" dirty="0" smtClean="0"/>
              <a:t> </a:t>
            </a:r>
          </a:p>
          <a:p>
            <a:endParaRPr lang="de-DE" dirty="0"/>
          </a:p>
          <a:p>
            <a:r>
              <a:rPr lang="en-US" dirty="0"/>
              <a:t>exemplary 		vs 	complete</a:t>
            </a:r>
          </a:p>
          <a:p>
            <a:r>
              <a:rPr lang="en-US" dirty="0"/>
              <a:t>objects 			vs 	practices</a:t>
            </a:r>
          </a:p>
          <a:p>
            <a:r>
              <a:rPr lang="en-US" dirty="0"/>
              <a:t>high level (“peak”)		vs	“little masters” and amateurs (“mass”)</a:t>
            </a:r>
          </a:p>
          <a:p>
            <a:r>
              <a:rPr lang="en-US" dirty="0"/>
              <a:t>enduring 		vs 	ephemeral</a:t>
            </a:r>
            <a:endParaRPr lang="de-DE" dirty="0"/>
          </a:p>
          <a:p>
            <a:pPr marL="285750" indent="-285750">
              <a:buFontTx/>
              <a:buChar char="-"/>
            </a:pPr>
            <a:endParaRPr lang="de-DE" dirty="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3231547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36</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a:t>résumé</a:t>
            </a:r>
            <a:endParaRPr lang="de-DE" dirty="0"/>
          </a:p>
        </p:txBody>
      </p:sp>
      <p:sp>
        <p:nvSpPr>
          <p:cNvPr id="2" name="Inhaltsplatzhalter 1"/>
          <p:cNvSpPr>
            <a:spLocks noGrp="1"/>
          </p:cNvSpPr>
          <p:nvPr>
            <p:ph sz="quarter" idx="14"/>
          </p:nvPr>
        </p:nvSpPr>
        <p:spPr>
          <a:xfrm>
            <a:off x="358775" y="1498375"/>
            <a:ext cx="8424000" cy="4349975"/>
          </a:xfrm>
        </p:spPr>
        <p:txBody>
          <a:bodyPr/>
          <a:lstStyle/>
          <a:p>
            <a:r>
              <a:rPr lang="de-DE" dirty="0" smtClean="0"/>
              <a:t>Collection </a:t>
            </a:r>
            <a:r>
              <a:rPr lang="de-DE" dirty="0" err="1" smtClean="0"/>
              <a:t>building</a:t>
            </a:r>
            <a:r>
              <a:rPr lang="de-DE" dirty="0" smtClean="0"/>
              <a:t> </a:t>
            </a:r>
            <a:r>
              <a:rPr lang="de-DE" dirty="0" err="1" smtClean="0"/>
              <a:t>of</a:t>
            </a:r>
            <a:r>
              <a:rPr lang="de-DE" dirty="0" smtClean="0"/>
              <a:t> </a:t>
            </a:r>
            <a:r>
              <a:rPr lang="de-DE" dirty="0" err="1" smtClean="0"/>
              <a:t>contemporary</a:t>
            </a:r>
            <a:r>
              <a:rPr lang="de-DE" dirty="0" smtClean="0"/>
              <a:t> </a:t>
            </a:r>
            <a:r>
              <a:rPr lang="de-DE" dirty="0" err="1" smtClean="0"/>
              <a:t>music</a:t>
            </a:r>
            <a:r>
              <a:rPr lang="de-DE" dirty="0" smtClean="0"/>
              <a:t> </a:t>
            </a:r>
            <a:r>
              <a:rPr lang="de-DE" dirty="0" err="1" smtClean="0"/>
              <a:t>ranges</a:t>
            </a:r>
            <a:r>
              <a:rPr lang="de-DE" dirty="0" smtClean="0"/>
              <a:t> </a:t>
            </a:r>
            <a:r>
              <a:rPr lang="de-DE" dirty="0" err="1" smtClean="0"/>
              <a:t>between</a:t>
            </a:r>
            <a:r>
              <a:rPr lang="de-DE" dirty="0" smtClean="0"/>
              <a:t> </a:t>
            </a:r>
          </a:p>
          <a:p>
            <a:endParaRPr lang="de-DE" dirty="0"/>
          </a:p>
          <a:p>
            <a:r>
              <a:rPr lang="en-US" dirty="0"/>
              <a:t>exemplary 		vs 	complete</a:t>
            </a:r>
          </a:p>
          <a:p>
            <a:r>
              <a:rPr lang="en-US" dirty="0"/>
              <a:t>objects 			vs 	practices</a:t>
            </a:r>
          </a:p>
          <a:p>
            <a:r>
              <a:rPr lang="en-US" dirty="0"/>
              <a:t>high level (“peak”)		vs	“little masters” and amateurs (“mass”)</a:t>
            </a:r>
          </a:p>
          <a:p>
            <a:r>
              <a:rPr lang="en-US" dirty="0"/>
              <a:t>enduring 		vs 	ephemeral</a:t>
            </a:r>
            <a:endParaRPr lang="de-DE" dirty="0"/>
          </a:p>
          <a:p>
            <a:endParaRPr lang="en-US" dirty="0"/>
          </a:p>
          <a:p>
            <a:r>
              <a:rPr lang="en-US" dirty="0"/>
              <a:t>Documented decisions -&gt; transparency</a:t>
            </a:r>
            <a:endParaRPr lang="de-DE" dirty="0"/>
          </a:p>
          <a:p>
            <a:endParaRPr lang="de-DE" dirty="0"/>
          </a:p>
          <a:p>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717199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a:t>Documenting</a:t>
            </a:r>
            <a:r>
              <a:rPr lang="de-DE" dirty="0"/>
              <a:t> Contemporary Music</a:t>
            </a:r>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37</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en-US" dirty="0" smtClean="0"/>
              <a:t>Thanks for attention</a:t>
            </a:r>
            <a:endParaRPr lang="de-DE" dirty="0"/>
          </a:p>
        </p:txBody>
      </p:sp>
      <p:sp>
        <p:nvSpPr>
          <p:cNvPr id="2" name="Inhaltsplatzhalter 1"/>
          <p:cNvSpPr>
            <a:spLocks noGrp="1"/>
          </p:cNvSpPr>
          <p:nvPr>
            <p:ph sz="quarter" idx="14"/>
          </p:nvPr>
        </p:nvSpPr>
        <p:spPr>
          <a:xfrm>
            <a:off x="358775" y="1498375"/>
            <a:ext cx="8424000" cy="4349975"/>
          </a:xfrm>
        </p:spPr>
        <p:txBody>
          <a:bodyPr/>
          <a:lstStyle/>
          <a:p>
            <a:r>
              <a:rPr lang="en-US" sz="1200" dirty="0"/>
              <a:t>Cited literature</a:t>
            </a:r>
            <a:endParaRPr lang="de-DE" sz="1200" dirty="0"/>
          </a:p>
          <a:p>
            <a:r>
              <a:rPr lang="de-DE" sz="1200" dirty="0" err="1" smtClean="0"/>
              <a:t>Bendix</a:t>
            </a:r>
            <a:r>
              <a:rPr lang="de-DE" sz="1200" dirty="0" smtClean="0"/>
              <a:t>, Regina (2007): Kulturelles Erbe zwischen Wirtschaft und Politik. In: Dorothee Hemme et al. (</a:t>
            </a:r>
            <a:r>
              <a:rPr lang="de-DE" sz="1200" dirty="0" err="1" smtClean="0"/>
              <a:t>Hg</a:t>
            </a:r>
            <a:r>
              <a:rPr lang="de-DE" sz="1200" dirty="0" smtClean="0"/>
              <a:t>.): Prädikat HERITAGE. Wertschöpfungen aus kulturellen Ressourcen. Berlin. S. 337</a:t>
            </a:r>
            <a:r>
              <a:rPr lang="de-DE" sz="1200" dirty="0"/>
              <a:t>–</a:t>
            </a:r>
            <a:r>
              <a:rPr lang="de-DE" sz="1200" dirty="0" smtClean="0"/>
              <a:t>356.</a:t>
            </a:r>
          </a:p>
          <a:p>
            <a:r>
              <a:rPr lang="de-DE" sz="1200" dirty="0" err="1" smtClean="0"/>
              <a:t>Bierwerth</a:t>
            </a:r>
            <a:r>
              <a:rPr lang="de-DE" sz="1200" dirty="0"/>
              <a:t>, </a:t>
            </a:r>
            <a:r>
              <a:rPr lang="de-DE" sz="1200" dirty="0" smtClean="0"/>
              <a:t>Gesa (2014): </a:t>
            </a:r>
            <a:r>
              <a:rPr lang="de-DE" sz="1200" dirty="0"/>
              <a:t>Kulturerbe (Online-Lexikon zur Kultur und Geschichte der Deutschen im östlichen Europa, 2014). </a:t>
            </a:r>
            <a:r>
              <a:rPr lang="en-US" sz="1200" dirty="0"/>
              <a:t>Online </a:t>
            </a:r>
            <a:r>
              <a:rPr lang="en-US" sz="1200" dirty="0" err="1"/>
              <a:t>verfügbar</a:t>
            </a:r>
            <a:r>
              <a:rPr lang="en-US" sz="1200" dirty="0"/>
              <a:t> </a:t>
            </a:r>
            <a:r>
              <a:rPr lang="en-US" sz="1200" dirty="0" err="1"/>
              <a:t>unter</a:t>
            </a:r>
            <a:r>
              <a:rPr lang="en-US" sz="1200" dirty="0"/>
              <a:t> ome-lexikon.uni-oldenburg.de/p32713</a:t>
            </a:r>
            <a:r>
              <a:rPr lang="en-US" sz="1200" dirty="0" smtClean="0"/>
              <a:t>.</a:t>
            </a:r>
          </a:p>
          <a:p>
            <a:r>
              <a:rPr lang="en-US" sz="1200" dirty="0" err="1" smtClean="0"/>
              <a:t>Gero</a:t>
            </a:r>
            <a:r>
              <a:rPr lang="en-US" sz="1200" dirty="0" smtClean="0"/>
              <a:t>, Jean-Christophe (2018): Seine Musik </a:t>
            </a:r>
            <a:r>
              <a:rPr lang="en-US" sz="1200" dirty="0" err="1" smtClean="0"/>
              <a:t>brachte</a:t>
            </a:r>
            <a:r>
              <a:rPr lang="en-US" sz="1200" dirty="0" smtClean="0"/>
              <a:t> </a:t>
            </a:r>
            <a:r>
              <a:rPr lang="en-US" sz="1200" dirty="0" err="1" smtClean="0"/>
              <a:t>Kinderaugen</a:t>
            </a:r>
            <a:r>
              <a:rPr lang="en-US" sz="1200" dirty="0" smtClean="0"/>
              <a:t> </a:t>
            </a:r>
            <a:r>
              <a:rPr lang="en-US" sz="1200" dirty="0" err="1" smtClean="0"/>
              <a:t>zum</a:t>
            </a:r>
            <a:r>
              <a:rPr lang="en-US" sz="1200" dirty="0" smtClean="0"/>
              <a:t> </a:t>
            </a:r>
            <a:r>
              <a:rPr lang="en-US" sz="1200" dirty="0" err="1" smtClean="0"/>
              <a:t>Leuchten</a:t>
            </a:r>
            <a:r>
              <a:rPr lang="en-US" sz="1200" dirty="0" smtClean="0"/>
              <a:t>. Der </a:t>
            </a:r>
            <a:r>
              <a:rPr lang="en-US" sz="1200" dirty="0" err="1" smtClean="0"/>
              <a:t>Nachlass</a:t>
            </a:r>
            <a:r>
              <a:rPr lang="en-US" sz="1200" dirty="0" smtClean="0"/>
              <a:t> des </a:t>
            </a:r>
            <a:r>
              <a:rPr lang="en-US" sz="1200" dirty="0" err="1" smtClean="0"/>
              <a:t>Komponisten</a:t>
            </a:r>
            <a:r>
              <a:rPr lang="en-US" sz="1200" dirty="0" smtClean="0"/>
              <a:t> Gunther Erdmann. In: </a:t>
            </a:r>
            <a:r>
              <a:rPr lang="en-US" sz="1200" dirty="0" err="1" smtClean="0"/>
              <a:t>Bibliotheksmagazin</a:t>
            </a:r>
            <a:r>
              <a:rPr lang="en-US" sz="1200" dirty="0" smtClean="0"/>
              <a:t>. 2. Berlin, </a:t>
            </a:r>
            <a:r>
              <a:rPr lang="en-US" sz="1200" dirty="0" err="1" smtClean="0"/>
              <a:t>München</a:t>
            </a:r>
            <a:r>
              <a:rPr lang="en-US" sz="1200" dirty="0" smtClean="0"/>
              <a:t>. S. 15</a:t>
            </a:r>
            <a:r>
              <a:rPr lang="de-DE" sz="1200" dirty="0" smtClean="0"/>
              <a:t>–17.</a:t>
            </a:r>
            <a:endParaRPr lang="en-US" sz="1200" dirty="0"/>
          </a:p>
          <a:p>
            <a:r>
              <a:rPr lang="en-US" sz="1200" dirty="0" smtClean="0"/>
              <a:t>Harrison, Rodney (2013): Heritage. Critical Approaches. New York.</a:t>
            </a:r>
          </a:p>
          <a:p>
            <a:r>
              <a:rPr lang="en-US" sz="1200" dirty="0" err="1" smtClean="0"/>
              <a:t>Kirshenblatt-Gimblett</a:t>
            </a:r>
            <a:r>
              <a:rPr lang="en-US" sz="1200" dirty="0" smtClean="0"/>
              <a:t>, Barbara (1995): Theorizing Heritage. In: Ethnomusicology 39. S. 367</a:t>
            </a:r>
            <a:r>
              <a:rPr lang="de-DE" sz="1200" dirty="0" smtClean="0"/>
              <a:t>–380.</a:t>
            </a:r>
            <a:endParaRPr lang="de-DE" sz="1200" dirty="0"/>
          </a:p>
          <a:p>
            <a:r>
              <a:rPr lang="de-DE" sz="1200" dirty="0"/>
              <a:t>Köhler, Armin (2004): Die Spezialabteilung für </a:t>
            </a:r>
            <a:r>
              <a:rPr lang="de-DE" sz="1200" dirty="0" smtClean="0"/>
              <a:t>zeitgenössische </a:t>
            </a:r>
            <a:r>
              <a:rPr lang="de-DE" sz="1200" dirty="0"/>
              <a:t>Musik des VEB </a:t>
            </a:r>
            <a:r>
              <a:rPr lang="de-DE" sz="1200" dirty="0" smtClean="0"/>
              <a:t>Edition </a:t>
            </a:r>
            <a:r>
              <a:rPr lang="de-DE" sz="1200" dirty="0"/>
              <a:t>Peters (1980-1986). In: Matthias Herrmann (</a:t>
            </a:r>
            <a:r>
              <a:rPr lang="de-DE" sz="1200" dirty="0" err="1"/>
              <a:t>Hg</a:t>
            </a:r>
            <a:r>
              <a:rPr lang="de-DE" sz="1200" dirty="0"/>
              <a:t>.): Dresden und die avancierte Musik im 20. Jahrhundert, Teil III. </a:t>
            </a:r>
            <a:r>
              <a:rPr lang="de-DE" sz="1200" dirty="0" smtClean="0"/>
              <a:t>1966–1999, Dresden. </a:t>
            </a:r>
            <a:r>
              <a:rPr lang="de-DE" sz="1200" dirty="0"/>
              <a:t>S. </a:t>
            </a:r>
            <a:r>
              <a:rPr lang="de-DE" sz="1200" dirty="0" smtClean="0"/>
              <a:t>87–95.</a:t>
            </a:r>
          </a:p>
          <a:p>
            <a:r>
              <a:rPr lang="de-DE" sz="1200" dirty="0" err="1" smtClean="0"/>
              <a:t>Lowenthal</a:t>
            </a:r>
            <a:r>
              <a:rPr lang="de-DE" sz="1200" dirty="0" smtClean="0"/>
              <a:t>, David (2009): The </a:t>
            </a:r>
            <a:r>
              <a:rPr lang="de-DE" sz="1200" dirty="0" err="1" smtClean="0"/>
              <a:t>Heritage</a:t>
            </a:r>
            <a:r>
              <a:rPr lang="de-DE" sz="1200" dirty="0" smtClean="0"/>
              <a:t> </a:t>
            </a:r>
            <a:r>
              <a:rPr lang="de-DE" sz="1200" dirty="0" err="1" smtClean="0"/>
              <a:t>Crusade</a:t>
            </a:r>
            <a:r>
              <a:rPr lang="de-DE" sz="1200" dirty="0" smtClean="0"/>
              <a:t> </a:t>
            </a:r>
            <a:r>
              <a:rPr lang="de-DE" sz="1200" dirty="0" err="1" smtClean="0"/>
              <a:t>and</a:t>
            </a:r>
            <a:r>
              <a:rPr lang="de-DE" sz="1200" dirty="0" smtClean="0"/>
              <a:t> </a:t>
            </a:r>
            <a:r>
              <a:rPr lang="de-DE" sz="1200" dirty="0" err="1" smtClean="0"/>
              <a:t>the</a:t>
            </a:r>
            <a:r>
              <a:rPr lang="de-DE" sz="1200" dirty="0" smtClean="0"/>
              <a:t> </a:t>
            </a:r>
            <a:r>
              <a:rPr lang="de-DE" sz="1200" dirty="0" err="1" smtClean="0"/>
              <a:t>Spoils</a:t>
            </a:r>
            <a:r>
              <a:rPr lang="de-DE" sz="1200" dirty="0" smtClean="0"/>
              <a:t> </a:t>
            </a:r>
            <a:r>
              <a:rPr lang="de-DE" sz="1200" dirty="0" err="1" smtClean="0"/>
              <a:t>of</a:t>
            </a:r>
            <a:r>
              <a:rPr lang="de-DE" sz="1200" dirty="0" smtClean="0"/>
              <a:t> </a:t>
            </a:r>
            <a:r>
              <a:rPr lang="de-DE" sz="1200" dirty="0" err="1" smtClean="0"/>
              <a:t>History</a:t>
            </a:r>
            <a:r>
              <a:rPr lang="de-DE" sz="1200" dirty="0" smtClean="0"/>
              <a:t>. Cambridge.</a:t>
            </a:r>
          </a:p>
          <a:p>
            <a:r>
              <a:rPr lang="de-DE" sz="1200" dirty="0" smtClean="0"/>
              <a:t>Pfeiffer-</a:t>
            </a:r>
            <a:r>
              <a:rPr lang="de-DE" sz="1200" dirty="0" err="1" smtClean="0"/>
              <a:t>Poensgen</a:t>
            </a:r>
            <a:r>
              <a:rPr lang="de-DE" sz="1200" dirty="0" smtClean="0"/>
              <a:t>, Isabel (2013), zitiert nach http</a:t>
            </a:r>
            <a:r>
              <a:rPr lang="de-DE" sz="1200" dirty="0"/>
              <a:t>://www.kulturstiftung.de/auswahl-von-erwerbungen/</a:t>
            </a:r>
            <a:endParaRPr lang="de-DE" sz="1200" dirty="0" smtClean="0"/>
          </a:p>
          <a:p>
            <a:r>
              <a:rPr lang="en-US" sz="1200" dirty="0"/>
              <a:t>Reich, Wolfgang (2000): </a:t>
            </a:r>
            <a:r>
              <a:rPr lang="en-US" sz="1200" dirty="0" err="1"/>
              <a:t>Vivace</a:t>
            </a:r>
            <a:r>
              <a:rPr lang="en-US" sz="1200" dirty="0"/>
              <a:t> rubato. Die </a:t>
            </a:r>
            <a:r>
              <a:rPr lang="en-US" sz="1200" dirty="0" err="1"/>
              <a:t>Musikabteilung</a:t>
            </a:r>
            <a:r>
              <a:rPr lang="en-US" sz="1200" dirty="0"/>
              <a:t> </a:t>
            </a:r>
            <a:r>
              <a:rPr lang="en-US" sz="1200" dirty="0" smtClean="0"/>
              <a:t>1960–1990</a:t>
            </a:r>
            <a:r>
              <a:rPr lang="en-US" sz="1200" dirty="0"/>
              <a:t>. In: Jürgen </a:t>
            </a:r>
            <a:r>
              <a:rPr lang="en-US" sz="1200" dirty="0" err="1"/>
              <a:t>Hering</a:t>
            </a:r>
            <a:r>
              <a:rPr lang="en-US" sz="1200" dirty="0"/>
              <a:t> (Hg.): Tradition und </a:t>
            </a:r>
            <a:r>
              <a:rPr lang="en-US" sz="1200" dirty="0" err="1"/>
              <a:t>Herausforderung</a:t>
            </a:r>
            <a:r>
              <a:rPr lang="en-US" sz="1200" dirty="0"/>
              <a:t>. </a:t>
            </a:r>
            <a:r>
              <a:rPr lang="en-US" sz="1200" dirty="0" err="1"/>
              <a:t>Aus</a:t>
            </a:r>
            <a:r>
              <a:rPr lang="en-US" sz="1200" dirty="0"/>
              <a:t> der </a:t>
            </a:r>
            <a:r>
              <a:rPr lang="en-US" sz="1200" dirty="0" err="1"/>
              <a:t>Arbeit</a:t>
            </a:r>
            <a:r>
              <a:rPr lang="en-US" sz="1200" dirty="0"/>
              <a:t> der </a:t>
            </a:r>
            <a:r>
              <a:rPr lang="en-US" sz="1200" dirty="0" err="1"/>
              <a:t>Sächsischen</a:t>
            </a:r>
            <a:r>
              <a:rPr lang="en-US" sz="1200" dirty="0"/>
              <a:t> </a:t>
            </a:r>
            <a:r>
              <a:rPr lang="en-US" sz="1200" dirty="0" err="1"/>
              <a:t>Landesbibliothek</a:t>
            </a:r>
            <a:r>
              <a:rPr lang="en-US" sz="1200" dirty="0"/>
              <a:t> </a:t>
            </a:r>
            <a:r>
              <a:rPr lang="en-US" sz="1200" dirty="0" err="1"/>
              <a:t>zwischen</a:t>
            </a:r>
            <a:r>
              <a:rPr lang="en-US" sz="1200" dirty="0"/>
              <a:t> 1960 und 1990. </a:t>
            </a:r>
            <a:r>
              <a:rPr lang="en-US" sz="1200" dirty="0" smtClean="0"/>
              <a:t>Dresden.</a:t>
            </a:r>
          </a:p>
          <a:p>
            <a:r>
              <a:rPr lang="de-DE" sz="1200" dirty="0" err="1"/>
              <a:t>Tauschek</a:t>
            </a:r>
            <a:r>
              <a:rPr lang="de-DE" sz="1200" dirty="0"/>
              <a:t>, Markus (2013): Kulturerbe. eine Einführung. </a:t>
            </a:r>
            <a:r>
              <a:rPr lang="de-DE" sz="1200" dirty="0" smtClean="0"/>
              <a:t>Berlin.</a:t>
            </a:r>
          </a:p>
          <a:p>
            <a:endParaRPr lang="de-DE" dirty="0"/>
          </a:p>
          <a:p>
            <a:endParaRPr lang="de-DE" dirty="0"/>
          </a:p>
        </p:txBody>
      </p:sp>
    </p:spTree>
    <p:extLst>
      <p:ext uri="{BB962C8B-B14F-4D97-AF65-F5344CB8AC3E}">
        <p14:creationId xmlns:p14="http://schemas.microsoft.com/office/powerpoint/2010/main" val="124011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a:t>Documenting </a:t>
            </a:r>
            <a:r>
              <a:rPr lang="en-US" dirty="0" smtClean="0"/>
              <a:t>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4</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10" name="Textplatzhalter 9"/>
          <p:cNvSpPr>
            <a:spLocks noGrp="1"/>
          </p:cNvSpPr>
          <p:nvPr>
            <p:ph type="body" sz="quarter" idx="13"/>
          </p:nvPr>
        </p:nvSpPr>
        <p:spPr/>
        <p:txBody>
          <a:bodyPr/>
          <a:lstStyle/>
          <a:p>
            <a:r>
              <a:rPr lang="de-DE" dirty="0" smtClean="0"/>
              <a:t>The </a:t>
            </a:r>
            <a:r>
              <a:rPr lang="de-DE" dirty="0" err="1" smtClean="0"/>
              <a:t>music</a:t>
            </a:r>
            <a:r>
              <a:rPr lang="de-DE" dirty="0" smtClean="0"/>
              <a:t> </a:t>
            </a:r>
            <a:r>
              <a:rPr lang="de-DE" dirty="0" err="1" smtClean="0"/>
              <a:t>department</a:t>
            </a:r>
            <a:r>
              <a:rPr lang="de-DE" dirty="0" smtClean="0"/>
              <a:t> at </a:t>
            </a:r>
            <a:r>
              <a:rPr lang="de-DE" dirty="0" err="1" smtClean="0"/>
              <a:t>the</a:t>
            </a:r>
            <a:r>
              <a:rPr lang="de-DE" dirty="0" smtClean="0"/>
              <a:t> SLUB Dresden</a:t>
            </a:r>
            <a:endParaRPr lang="de-DE" dirty="0"/>
          </a:p>
        </p:txBody>
      </p:sp>
      <p:sp>
        <p:nvSpPr>
          <p:cNvPr id="11" name="Textplatzhalter 10"/>
          <p:cNvSpPr>
            <a:spLocks noGrp="1"/>
          </p:cNvSpPr>
          <p:nvPr>
            <p:ph type="body" sz="quarter" idx="14"/>
          </p:nvPr>
        </p:nvSpPr>
        <p:spPr/>
        <p:txBody>
          <a:bodyPr/>
          <a:lstStyle/>
          <a:p>
            <a:pPr marL="285750" indent="-285750">
              <a:buFontTx/>
              <a:buChar char="-"/>
            </a:pPr>
            <a:r>
              <a:rPr lang="de-DE" dirty="0" err="1"/>
              <a:t>s</a:t>
            </a:r>
            <a:r>
              <a:rPr lang="de-DE" dirty="0" err="1" smtClean="0"/>
              <a:t>ince</a:t>
            </a:r>
            <a:r>
              <a:rPr lang="de-DE" dirty="0" smtClean="0"/>
              <a:t> 1816</a:t>
            </a:r>
          </a:p>
          <a:p>
            <a:pPr marL="285750" indent="-285750">
              <a:buFontTx/>
              <a:buChar char="-"/>
            </a:pPr>
            <a:r>
              <a:rPr lang="de-DE" dirty="0"/>
              <a:t> </a:t>
            </a:r>
            <a:r>
              <a:rPr lang="de-DE" dirty="0" smtClean="0"/>
              <a:t> 	extensive </a:t>
            </a:r>
            <a:r>
              <a:rPr lang="de-DE" dirty="0" err="1" smtClean="0"/>
              <a:t>collections</a:t>
            </a:r>
            <a:r>
              <a:rPr lang="de-DE" dirty="0" smtClean="0"/>
              <a:t> </a:t>
            </a:r>
            <a:r>
              <a:rPr lang="de-DE" dirty="0" err="1" smtClean="0"/>
              <a:t>of</a:t>
            </a:r>
            <a:r>
              <a:rPr lang="de-DE" dirty="0" smtClean="0"/>
              <a:t> </a:t>
            </a:r>
            <a:r>
              <a:rPr lang="de-DE" dirty="0" err="1" smtClean="0"/>
              <a:t>historical</a:t>
            </a:r>
            <a:r>
              <a:rPr lang="de-DE" dirty="0" smtClean="0"/>
              <a:t> </a:t>
            </a:r>
            <a:r>
              <a:rPr lang="de-DE" dirty="0" err="1" smtClean="0"/>
              <a:t>text</a:t>
            </a:r>
            <a:r>
              <a:rPr lang="de-DE" dirty="0" smtClean="0"/>
              <a:t> </a:t>
            </a:r>
            <a:r>
              <a:rPr lang="de-DE" dirty="0" err="1" smtClean="0"/>
              <a:t>sources</a:t>
            </a:r>
            <a:r>
              <a:rPr lang="de-DE" dirty="0" smtClean="0"/>
              <a:t> </a:t>
            </a:r>
            <a:r>
              <a:rPr lang="de-DE" dirty="0" err="1" smtClean="0"/>
              <a:t>and</a:t>
            </a:r>
            <a:r>
              <a:rPr lang="de-DE" dirty="0" smtClean="0"/>
              <a:t> </a:t>
            </a:r>
            <a:r>
              <a:rPr lang="de-DE" dirty="0" err="1" smtClean="0"/>
              <a:t>sound</a:t>
            </a:r>
            <a:r>
              <a:rPr lang="de-DE" dirty="0" smtClean="0"/>
              <a:t> </a:t>
            </a:r>
            <a:r>
              <a:rPr lang="de-DE" dirty="0" err="1" smtClean="0"/>
              <a:t>carriers</a:t>
            </a:r>
            <a:endParaRPr lang="de-DE" dirty="0" smtClean="0"/>
          </a:p>
          <a:p>
            <a:pPr lvl="1"/>
            <a:endParaRPr lang="de-DE" dirty="0" smtClean="0"/>
          </a:p>
          <a:p>
            <a:pPr marL="285750" indent="-285750">
              <a:buFontTx/>
              <a:buChar char="-"/>
            </a:pPr>
            <a:endParaRPr lang="de-DE" dirty="0"/>
          </a:p>
          <a:p>
            <a:endParaRPr lang="de-DE" dirty="0" smtClean="0"/>
          </a:p>
          <a:p>
            <a:pPr marL="285750" indent="-285750">
              <a:buFontTx/>
              <a:buChar char="-"/>
            </a:pPr>
            <a:endParaRPr lang="de-DE" dirty="0"/>
          </a:p>
        </p:txBody>
      </p:sp>
    </p:spTree>
    <p:extLst>
      <p:ext uri="{BB962C8B-B14F-4D97-AF65-F5344CB8AC3E}">
        <p14:creationId xmlns:p14="http://schemas.microsoft.com/office/powerpoint/2010/main" val="306274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a:t>Documenting </a:t>
            </a:r>
            <a:r>
              <a:rPr lang="en-US" dirty="0" smtClean="0"/>
              <a:t>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5</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10" name="Textplatzhalter 9"/>
          <p:cNvSpPr>
            <a:spLocks noGrp="1"/>
          </p:cNvSpPr>
          <p:nvPr>
            <p:ph type="body" sz="quarter" idx="13"/>
          </p:nvPr>
        </p:nvSpPr>
        <p:spPr/>
        <p:txBody>
          <a:bodyPr/>
          <a:lstStyle/>
          <a:p>
            <a:r>
              <a:rPr lang="de-DE" dirty="0" smtClean="0"/>
              <a:t>The </a:t>
            </a:r>
            <a:r>
              <a:rPr lang="de-DE" dirty="0" err="1" smtClean="0"/>
              <a:t>music</a:t>
            </a:r>
            <a:r>
              <a:rPr lang="de-DE" dirty="0" smtClean="0"/>
              <a:t> </a:t>
            </a:r>
            <a:r>
              <a:rPr lang="de-DE" dirty="0" err="1" smtClean="0"/>
              <a:t>department</a:t>
            </a:r>
            <a:r>
              <a:rPr lang="de-DE" dirty="0" smtClean="0"/>
              <a:t> at </a:t>
            </a:r>
            <a:r>
              <a:rPr lang="de-DE" dirty="0" err="1" smtClean="0"/>
              <a:t>the</a:t>
            </a:r>
            <a:r>
              <a:rPr lang="de-DE" dirty="0" smtClean="0"/>
              <a:t> SLUB Dresden</a:t>
            </a:r>
            <a:endParaRPr lang="de-DE" dirty="0"/>
          </a:p>
        </p:txBody>
      </p:sp>
      <p:sp>
        <p:nvSpPr>
          <p:cNvPr id="11" name="Textplatzhalter 10"/>
          <p:cNvSpPr>
            <a:spLocks noGrp="1"/>
          </p:cNvSpPr>
          <p:nvPr>
            <p:ph type="body" sz="quarter" idx="14"/>
          </p:nvPr>
        </p:nvSpPr>
        <p:spPr/>
        <p:txBody>
          <a:bodyPr/>
          <a:lstStyle/>
          <a:p>
            <a:pPr marL="285750" indent="-285750">
              <a:buFontTx/>
              <a:buChar char="-"/>
            </a:pPr>
            <a:r>
              <a:rPr lang="de-DE" dirty="0" err="1"/>
              <a:t>s</a:t>
            </a:r>
            <a:r>
              <a:rPr lang="de-DE" dirty="0" err="1" smtClean="0"/>
              <a:t>ince</a:t>
            </a:r>
            <a:r>
              <a:rPr lang="de-DE" dirty="0" smtClean="0"/>
              <a:t> 1816</a:t>
            </a:r>
          </a:p>
          <a:p>
            <a:pPr marL="285750" indent="-285750">
              <a:buFontTx/>
              <a:buChar char="-"/>
            </a:pPr>
            <a:r>
              <a:rPr lang="de-DE" dirty="0" smtClean="0"/>
              <a:t>„Zentrale Fachbibliothek Musik“ der DDR – </a:t>
            </a:r>
            <a:r>
              <a:rPr lang="de-DE" dirty="0" err="1" smtClean="0"/>
              <a:t>central</a:t>
            </a:r>
            <a:r>
              <a:rPr lang="de-DE" dirty="0" smtClean="0"/>
              <a:t> </a:t>
            </a:r>
            <a:r>
              <a:rPr lang="de-DE" dirty="0" err="1" smtClean="0"/>
              <a:t>contact</a:t>
            </a:r>
            <a:r>
              <a:rPr lang="de-DE" dirty="0" smtClean="0"/>
              <a:t> </a:t>
            </a:r>
            <a:r>
              <a:rPr lang="de-DE" dirty="0" err="1" smtClean="0"/>
              <a:t>point</a:t>
            </a:r>
            <a:r>
              <a:rPr lang="de-DE" dirty="0" smtClean="0"/>
              <a:t> </a:t>
            </a:r>
            <a:r>
              <a:rPr lang="de-DE" dirty="0" err="1" smtClean="0"/>
              <a:t>for</a:t>
            </a:r>
            <a:r>
              <a:rPr lang="de-DE" dirty="0" smtClean="0"/>
              <a:t> </a:t>
            </a:r>
            <a:r>
              <a:rPr lang="de-DE" dirty="0" err="1" smtClean="0"/>
              <a:t>music</a:t>
            </a:r>
            <a:r>
              <a:rPr lang="de-DE" dirty="0" smtClean="0"/>
              <a:t> </a:t>
            </a:r>
            <a:r>
              <a:rPr lang="de-DE" dirty="0" err="1" smtClean="0"/>
              <a:t>information</a:t>
            </a:r>
            <a:endParaRPr lang="de-DE" dirty="0" smtClean="0"/>
          </a:p>
          <a:p>
            <a:pPr marL="285750" indent="-285750">
              <a:buFontTx/>
              <a:buChar char="-"/>
            </a:pPr>
            <a:r>
              <a:rPr lang="de-DE" dirty="0" smtClean="0"/>
              <a:t>	extensive </a:t>
            </a:r>
            <a:r>
              <a:rPr lang="de-DE" dirty="0" err="1"/>
              <a:t>collections</a:t>
            </a:r>
            <a:r>
              <a:rPr lang="de-DE" dirty="0"/>
              <a:t> </a:t>
            </a:r>
            <a:r>
              <a:rPr lang="de-DE" dirty="0" err="1"/>
              <a:t>of</a:t>
            </a:r>
            <a:r>
              <a:rPr lang="de-DE" dirty="0"/>
              <a:t> </a:t>
            </a:r>
            <a:r>
              <a:rPr lang="de-DE" dirty="0" err="1"/>
              <a:t>historical</a:t>
            </a:r>
            <a:r>
              <a:rPr lang="de-DE" dirty="0"/>
              <a:t> </a:t>
            </a:r>
            <a:r>
              <a:rPr lang="de-DE" dirty="0" err="1" smtClean="0"/>
              <a:t>sources</a:t>
            </a:r>
            <a:endParaRPr lang="de-DE" dirty="0" smtClean="0"/>
          </a:p>
          <a:p>
            <a:pPr marL="285750" indent="-285750">
              <a:buFontTx/>
              <a:buChar char="-"/>
            </a:pPr>
            <a:r>
              <a:rPr lang="de-DE" dirty="0" smtClean="0"/>
              <a:t> 	</a:t>
            </a:r>
            <a:r>
              <a:rPr lang="de-DE" dirty="0" err="1" smtClean="0"/>
              <a:t>listing</a:t>
            </a:r>
            <a:r>
              <a:rPr lang="de-DE" dirty="0" smtClean="0"/>
              <a:t> </a:t>
            </a:r>
            <a:r>
              <a:rPr lang="de-DE" dirty="0" err="1" smtClean="0"/>
              <a:t>of</a:t>
            </a:r>
            <a:r>
              <a:rPr lang="de-DE" dirty="0" smtClean="0"/>
              <a:t> </a:t>
            </a:r>
            <a:r>
              <a:rPr lang="de-DE" dirty="0" err="1" smtClean="0"/>
              <a:t>music</a:t>
            </a:r>
            <a:r>
              <a:rPr lang="de-DE" dirty="0" smtClean="0"/>
              <a:t> </a:t>
            </a:r>
            <a:r>
              <a:rPr lang="de-DE" dirty="0" err="1" smtClean="0"/>
              <a:t>periodicals</a:t>
            </a:r>
            <a:r>
              <a:rPr lang="de-DE" dirty="0" smtClean="0"/>
              <a:t> </a:t>
            </a:r>
            <a:r>
              <a:rPr lang="de-DE" dirty="0" err="1" smtClean="0"/>
              <a:t>held</a:t>
            </a:r>
            <a:r>
              <a:rPr lang="de-DE" dirty="0" smtClean="0"/>
              <a:t> in GDR-</a:t>
            </a:r>
            <a:r>
              <a:rPr lang="de-DE" dirty="0" err="1" smtClean="0"/>
              <a:t>libraries</a:t>
            </a:r>
            <a:r>
              <a:rPr lang="de-DE" dirty="0" smtClean="0"/>
              <a:t> </a:t>
            </a:r>
            <a:r>
              <a:rPr lang="de-DE" dirty="0" err="1" smtClean="0"/>
              <a:t>since</a:t>
            </a:r>
            <a:r>
              <a:rPr lang="de-DE" dirty="0" smtClean="0"/>
              <a:t> 1945</a:t>
            </a:r>
          </a:p>
          <a:p>
            <a:pPr marL="285750" indent="-285750">
              <a:buFontTx/>
              <a:buChar char="-"/>
            </a:pPr>
            <a:r>
              <a:rPr lang="de-DE" dirty="0" smtClean="0"/>
              <a:t> 	</a:t>
            </a:r>
            <a:r>
              <a:rPr lang="de-DE" dirty="0" err="1" smtClean="0"/>
              <a:t>music</a:t>
            </a:r>
            <a:r>
              <a:rPr lang="de-DE" dirty="0" smtClean="0"/>
              <a:t> </a:t>
            </a:r>
            <a:r>
              <a:rPr lang="de-DE" dirty="0" err="1" smtClean="0"/>
              <a:t>bibliography</a:t>
            </a:r>
            <a:endParaRPr lang="de-DE" dirty="0" smtClean="0"/>
          </a:p>
          <a:p>
            <a:pPr marL="285750" indent="-285750">
              <a:buFontTx/>
              <a:buChar char="-"/>
            </a:pPr>
            <a:r>
              <a:rPr lang="de-DE" dirty="0" smtClean="0"/>
              <a:t> 	</a:t>
            </a:r>
            <a:r>
              <a:rPr lang="de-DE" dirty="0" err="1" smtClean="0"/>
              <a:t>premiere</a:t>
            </a:r>
            <a:r>
              <a:rPr lang="de-DE" dirty="0" smtClean="0"/>
              <a:t> </a:t>
            </a:r>
            <a:r>
              <a:rPr lang="de-DE" dirty="0" err="1" smtClean="0"/>
              <a:t>documentation</a:t>
            </a:r>
            <a:endParaRPr lang="de-DE" dirty="0" smtClean="0"/>
          </a:p>
          <a:p>
            <a:pPr marL="285750" indent="-285750">
              <a:buFontTx/>
              <a:buChar char="-"/>
            </a:pPr>
            <a:r>
              <a:rPr lang="de-DE" dirty="0" smtClean="0"/>
              <a:t> 	</a:t>
            </a:r>
            <a:r>
              <a:rPr lang="de-DE" dirty="0" err="1" smtClean="0"/>
              <a:t>nationwide</a:t>
            </a:r>
            <a:r>
              <a:rPr lang="de-DE" dirty="0" smtClean="0"/>
              <a:t> </a:t>
            </a:r>
            <a:r>
              <a:rPr lang="de-DE" dirty="0" err="1" smtClean="0"/>
              <a:t>lending</a:t>
            </a:r>
            <a:r>
              <a:rPr lang="de-DE" dirty="0" smtClean="0"/>
              <a:t> </a:t>
            </a:r>
            <a:r>
              <a:rPr lang="de-DE" dirty="0" err="1" smtClean="0"/>
              <a:t>coordination</a:t>
            </a:r>
            <a:endParaRPr lang="de-DE" dirty="0" smtClean="0"/>
          </a:p>
          <a:p>
            <a:pPr marL="285750" indent="-285750">
              <a:buFontTx/>
              <a:buChar char="-"/>
            </a:pPr>
            <a:r>
              <a:rPr lang="de-DE" dirty="0" smtClean="0"/>
              <a:t> 	</a:t>
            </a:r>
            <a:r>
              <a:rPr lang="de-DE" dirty="0" err="1" smtClean="0"/>
              <a:t>recommendations</a:t>
            </a:r>
            <a:r>
              <a:rPr lang="de-DE" dirty="0" smtClean="0"/>
              <a:t> </a:t>
            </a:r>
            <a:r>
              <a:rPr lang="de-DE" dirty="0" err="1" smtClean="0"/>
              <a:t>for</a:t>
            </a:r>
            <a:r>
              <a:rPr lang="de-DE" dirty="0" smtClean="0"/>
              <a:t> </a:t>
            </a:r>
            <a:r>
              <a:rPr lang="de-DE" dirty="0" err="1" smtClean="0"/>
              <a:t>the</a:t>
            </a:r>
            <a:r>
              <a:rPr lang="de-DE" dirty="0" smtClean="0"/>
              <a:t> </a:t>
            </a:r>
            <a:r>
              <a:rPr lang="de-DE" dirty="0" err="1" smtClean="0"/>
              <a:t>handling</a:t>
            </a:r>
            <a:r>
              <a:rPr lang="de-DE" dirty="0" smtClean="0"/>
              <a:t> </a:t>
            </a:r>
            <a:r>
              <a:rPr lang="de-DE" dirty="0" err="1" smtClean="0"/>
              <a:t>of</a:t>
            </a:r>
            <a:r>
              <a:rPr lang="de-DE" dirty="0" smtClean="0"/>
              <a:t> </a:t>
            </a:r>
            <a:r>
              <a:rPr lang="de-DE" dirty="0" err="1" smtClean="0"/>
              <a:t>sources</a:t>
            </a:r>
            <a:r>
              <a:rPr lang="de-DE" dirty="0" smtClean="0"/>
              <a:t> etc.</a:t>
            </a:r>
          </a:p>
          <a:p>
            <a:pPr marL="285750" lvl="1" indent="-285750">
              <a:buFontTx/>
              <a:buChar char="-"/>
            </a:pPr>
            <a:endParaRPr lang="de-DE" dirty="0" smtClean="0"/>
          </a:p>
          <a:p>
            <a:pPr marL="285750" indent="-285750">
              <a:buFontTx/>
              <a:buChar char="-"/>
            </a:pPr>
            <a:endParaRPr lang="de-DE" dirty="0"/>
          </a:p>
          <a:p>
            <a:endParaRPr lang="de-DE" dirty="0" smtClean="0"/>
          </a:p>
          <a:p>
            <a:pPr marL="285750" indent="-285750">
              <a:buFontTx/>
              <a:buChar char="-"/>
            </a:pPr>
            <a:endParaRPr lang="de-DE" dirty="0"/>
          </a:p>
        </p:txBody>
      </p:sp>
    </p:spTree>
    <p:extLst>
      <p:ext uri="{BB962C8B-B14F-4D97-AF65-F5344CB8AC3E}">
        <p14:creationId xmlns:p14="http://schemas.microsoft.com/office/powerpoint/2010/main" val="3764256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en-US" dirty="0"/>
              <a:t>Documenting </a:t>
            </a:r>
            <a:r>
              <a:rPr lang="en-US" dirty="0" smtClean="0"/>
              <a:t>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6</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10" name="Textplatzhalter 9"/>
          <p:cNvSpPr>
            <a:spLocks noGrp="1"/>
          </p:cNvSpPr>
          <p:nvPr>
            <p:ph type="body" sz="quarter" idx="13"/>
          </p:nvPr>
        </p:nvSpPr>
        <p:spPr/>
        <p:txBody>
          <a:bodyPr/>
          <a:lstStyle/>
          <a:p>
            <a:r>
              <a:rPr lang="de-DE" dirty="0" smtClean="0"/>
              <a:t>The </a:t>
            </a:r>
            <a:r>
              <a:rPr lang="de-DE" dirty="0" err="1" smtClean="0"/>
              <a:t>music</a:t>
            </a:r>
            <a:r>
              <a:rPr lang="de-DE" dirty="0" smtClean="0"/>
              <a:t> </a:t>
            </a:r>
            <a:r>
              <a:rPr lang="de-DE" dirty="0" err="1" smtClean="0"/>
              <a:t>department</a:t>
            </a:r>
            <a:r>
              <a:rPr lang="de-DE" dirty="0" smtClean="0"/>
              <a:t> at </a:t>
            </a:r>
            <a:r>
              <a:rPr lang="de-DE" dirty="0" err="1" smtClean="0"/>
              <a:t>the</a:t>
            </a:r>
            <a:r>
              <a:rPr lang="de-DE" dirty="0" smtClean="0"/>
              <a:t> SLUB Dresden</a:t>
            </a:r>
            <a:endParaRPr lang="de-DE" dirty="0"/>
          </a:p>
        </p:txBody>
      </p:sp>
      <p:sp>
        <p:nvSpPr>
          <p:cNvPr id="11" name="Textplatzhalter 10"/>
          <p:cNvSpPr>
            <a:spLocks noGrp="1"/>
          </p:cNvSpPr>
          <p:nvPr>
            <p:ph type="body" sz="quarter" idx="14"/>
          </p:nvPr>
        </p:nvSpPr>
        <p:spPr/>
        <p:txBody>
          <a:bodyPr/>
          <a:lstStyle/>
          <a:p>
            <a:pPr marL="285750" indent="-285750">
              <a:buFontTx/>
              <a:buChar char="-"/>
            </a:pPr>
            <a:r>
              <a:rPr lang="de-DE" dirty="0" err="1"/>
              <a:t>s</a:t>
            </a:r>
            <a:r>
              <a:rPr lang="de-DE" dirty="0" err="1" smtClean="0"/>
              <a:t>ince</a:t>
            </a:r>
            <a:r>
              <a:rPr lang="de-DE" dirty="0" smtClean="0"/>
              <a:t> 1816</a:t>
            </a:r>
          </a:p>
          <a:p>
            <a:pPr marL="285750" indent="-285750">
              <a:buFontTx/>
              <a:buChar char="-"/>
            </a:pPr>
            <a:r>
              <a:rPr lang="de-DE" dirty="0" err="1"/>
              <a:t>central</a:t>
            </a:r>
            <a:r>
              <a:rPr lang="de-DE" dirty="0"/>
              <a:t> </a:t>
            </a:r>
            <a:r>
              <a:rPr lang="de-DE" dirty="0" err="1"/>
              <a:t>contact</a:t>
            </a:r>
            <a:r>
              <a:rPr lang="de-DE" dirty="0"/>
              <a:t> </a:t>
            </a:r>
            <a:r>
              <a:rPr lang="de-DE" dirty="0" err="1"/>
              <a:t>point</a:t>
            </a:r>
            <a:r>
              <a:rPr lang="de-DE" dirty="0"/>
              <a:t> </a:t>
            </a:r>
            <a:r>
              <a:rPr lang="de-DE" dirty="0" err="1"/>
              <a:t>for</a:t>
            </a:r>
            <a:r>
              <a:rPr lang="de-DE" dirty="0"/>
              <a:t> </a:t>
            </a:r>
            <a:r>
              <a:rPr lang="de-DE" dirty="0" err="1"/>
              <a:t>music</a:t>
            </a:r>
            <a:r>
              <a:rPr lang="de-DE" dirty="0"/>
              <a:t> </a:t>
            </a:r>
            <a:r>
              <a:rPr lang="de-DE" dirty="0" err="1" smtClean="0"/>
              <a:t>information</a:t>
            </a:r>
            <a:r>
              <a:rPr lang="de-DE" dirty="0" smtClean="0"/>
              <a:t> in </a:t>
            </a:r>
            <a:r>
              <a:rPr lang="de-DE" dirty="0" err="1" smtClean="0"/>
              <a:t>the</a:t>
            </a:r>
            <a:r>
              <a:rPr lang="de-DE" dirty="0" smtClean="0"/>
              <a:t> GDR</a:t>
            </a:r>
            <a:endParaRPr lang="de-DE" dirty="0"/>
          </a:p>
          <a:p>
            <a:pPr marL="285750" indent="-285750">
              <a:buFontTx/>
              <a:buChar char="-"/>
            </a:pPr>
            <a:r>
              <a:rPr lang="de-DE" dirty="0" err="1" smtClean="0"/>
              <a:t>today</a:t>
            </a:r>
            <a:endParaRPr lang="de-DE" dirty="0" smtClean="0"/>
          </a:p>
          <a:p>
            <a:pPr marL="285750" indent="-285750">
              <a:buFontTx/>
              <a:buChar char="-"/>
            </a:pPr>
            <a:r>
              <a:rPr lang="de-DE" dirty="0" smtClean="0"/>
              <a:t> 	</a:t>
            </a:r>
            <a:r>
              <a:rPr lang="de-DE" dirty="0"/>
              <a:t>extensive </a:t>
            </a:r>
            <a:r>
              <a:rPr lang="de-DE" dirty="0" err="1"/>
              <a:t>collections</a:t>
            </a:r>
            <a:r>
              <a:rPr lang="de-DE" dirty="0"/>
              <a:t> </a:t>
            </a:r>
            <a:r>
              <a:rPr lang="de-DE" dirty="0" err="1"/>
              <a:t>of</a:t>
            </a:r>
            <a:r>
              <a:rPr lang="de-DE" dirty="0"/>
              <a:t> </a:t>
            </a:r>
            <a:r>
              <a:rPr lang="de-DE" dirty="0" err="1"/>
              <a:t>historical</a:t>
            </a:r>
            <a:r>
              <a:rPr lang="de-DE" dirty="0"/>
              <a:t> </a:t>
            </a:r>
            <a:r>
              <a:rPr lang="de-DE" dirty="0" err="1"/>
              <a:t>text</a:t>
            </a:r>
            <a:r>
              <a:rPr lang="de-DE" dirty="0"/>
              <a:t> </a:t>
            </a:r>
            <a:r>
              <a:rPr lang="de-DE" dirty="0" err="1"/>
              <a:t>sources</a:t>
            </a:r>
            <a:r>
              <a:rPr lang="de-DE" dirty="0"/>
              <a:t> </a:t>
            </a:r>
            <a:r>
              <a:rPr lang="de-DE" dirty="0" err="1"/>
              <a:t>and</a:t>
            </a:r>
            <a:r>
              <a:rPr lang="de-DE" dirty="0"/>
              <a:t> </a:t>
            </a:r>
            <a:r>
              <a:rPr lang="de-DE" dirty="0" err="1"/>
              <a:t>sound</a:t>
            </a:r>
            <a:r>
              <a:rPr lang="de-DE" dirty="0"/>
              <a:t> </a:t>
            </a:r>
            <a:r>
              <a:rPr lang="de-DE" dirty="0" err="1" smtClean="0"/>
              <a:t>carriers</a:t>
            </a:r>
            <a:r>
              <a:rPr lang="de-DE" dirty="0" smtClean="0"/>
              <a:t>  	</a:t>
            </a:r>
          </a:p>
          <a:p>
            <a:pPr marL="285750" indent="-285750">
              <a:buFontTx/>
              <a:buChar char="-"/>
            </a:pPr>
            <a:r>
              <a:rPr lang="de-DE" dirty="0" smtClean="0"/>
              <a:t>	</a:t>
            </a:r>
            <a:r>
              <a:rPr lang="de-DE" dirty="0" err="1" smtClean="0"/>
              <a:t>nationwide</a:t>
            </a:r>
            <a:r>
              <a:rPr lang="de-DE" dirty="0" smtClean="0"/>
              <a:t> </a:t>
            </a:r>
            <a:r>
              <a:rPr lang="de-DE" dirty="0" err="1" smtClean="0"/>
              <a:t>important</a:t>
            </a:r>
            <a:r>
              <a:rPr lang="de-DE" dirty="0" smtClean="0"/>
              <a:t> </a:t>
            </a:r>
            <a:r>
              <a:rPr lang="de-DE" dirty="0" err="1" smtClean="0"/>
              <a:t>research</a:t>
            </a:r>
            <a:r>
              <a:rPr lang="de-DE" dirty="0" smtClean="0"/>
              <a:t> </a:t>
            </a:r>
            <a:r>
              <a:rPr lang="de-DE" dirty="0" err="1" smtClean="0"/>
              <a:t>and</a:t>
            </a:r>
            <a:r>
              <a:rPr lang="de-DE" dirty="0" smtClean="0"/>
              <a:t> </a:t>
            </a:r>
            <a:r>
              <a:rPr lang="de-DE" dirty="0" err="1" smtClean="0"/>
              <a:t>lending</a:t>
            </a:r>
            <a:r>
              <a:rPr lang="de-DE" dirty="0" smtClean="0"/>
              <a:t> </a:t>
            </a:r>
            <a:r>
              <a:rPr lang="de-DE" dirty="0" err="1" smtClean="0"/>
              <a:t>library</a:t>
            </a:r>
            <a:endParaRPr lang="de-DE" dirty="0" smtClean="0"/>
          </a:p>
          <a:p>
            <a:pPr marL="285750" indent="-285750">
              <a:buFontTx/>
              <a:buChar char="-"/>
            </a:pPr>
            <a:r>
              <a:rPr lang="de-DE" dirty="0" smtClean="0"/>
              <a:t> 	RISM-office</a:t>
            </a:r>
          </a:p>
          <a:p>
            <a:pPr marL="285750" indent="-285750">
              <a:buFontTx/>
              <a:buChar char="-"/>
            </a:pPr>
            <a:r>
              <a:rPr lang="de-DE" dirty="0" smtClean="0"/>
              <a:t> 	</a:t>
            </a:r>
            <a:r>
              <a:rPr lang="de-DE" dirty="0" err="1" smtClean="0"/>
              <a:t>sound</a:t>
            </a:r>
            <a:r>
              <a:rPr lang="de-DE" dirty="0" smtClean="0"/>
              <a:t> </a:t>
            </a:r>
            <a:r>
              <a:rPr lang="de-DE" dirty="0" err="1" smtClean="0"/>
              <a:t>department</a:t>
            </a:r>
            <a:r>
              <a:rPr lang="de-DE" dirty="0" smtClean="0"/>
              <a:t> </a:t>
            </a:r>
            <a:r>
              <a:rPr lang="de-DE" dirty="0" err="1" smtClean="0"/>
              <a:t>of</a:t>
            </a:r>
            <a:r>
              <a:rPr lang="de-DE" dirty="0" smtClean="0"/>
              <a:t> </a:t>
            </a:r>
            <a:r>
              <a:rPr lang="de-DE" dirty="0" err="1" smtClean="0"/>
              <a:t>the</a:t>
            </a:r>
            <a:r>
              <a:rPr lang="de-DE" dirty="0" smtClean="0"/>
              <a:t> German Digital Library</a:t>
            </a:r>
          </a:p>
          <a:p>
            <a:pPr marL="285750" indent="-285750">
              <a:buFontTx/>
              <a:buChar char="-"/>
            </a:pPr>
            <a:r>
              <a:rPr lang="de-DE" dirty="0" smtClean="0"/>
              <a:t> </a:t>
            </a:r>
            <a:r>
              <a:rPr lang="de-DE" dirty="0"/>
              <a:t>	</a:t>
            </a:r>
            <a:r>
              <a:rPr lang="de-DE" dirty="0" err="1"/>
              <a:t>specialized</a:t>
            </a:r>
            <a:r>
              <a:rPr lang="de-DE" dirty="0"/>
              <a:t> </a:t>
            </a:r>
            <a:r>
              <a:rPr lang="de-DE" dirty="0" err="1"/>
              <a:t>information</a:t>
            </a:r>
            <a:r>
              <a:rPr lang="de-DE" dirty="0"/>
              <a:t> </a:t>
            </a:r>
            <a:r>
              <a:rPr lang="de-DE" dirty="0" err="1" smtClean="0"/>
              <a:t>service</a:t>
            </a:r>
            <a:r>
              <a:rPr lang="de-DE" dirty="0" smtClean="0"/>
              <a:t> </a:t>
            </a:r>
            <a:r>
              <a:rPr lang="de-DE" dirty="0" err="1" smtClean="0"/>
              <a:t>for</a:t>
            </a:r>
            <a:r>
              <a:rPr lang="de-DE" dirty="0" smtClean="0"/>
              <a:t> </a:t>
            </a:r>
            <a:r>
              <a:rPr lang="de-DE" dirty="0" err="1" smtClean="0"/>
              <a:t>musicology</a:t>
            </a:r>
            <a:endParaRPr lang="de-DE" dirty="0" smtClean="0"/>
          </a:p>
          <a:p>
            <a:pPr marL="285750" lvl="1" indent="-285750">
              <a:buFontTx/>
              <a:buChar char="-"/>
            </a:pPr>
            <a:endParaRPr lang="de-DE" dirty="0" smtClean="0"/>
          </a:p>
          <a:p>
            <a:pPr marL="285750" indent="-285750">
              <a:buFontTx/>
              <a:buChar char="-"/>
            </a:pPr>
            <a:endParaRPr lang="de-DE" dirty="0"/>
          </a:p>
          <a:p>
            <a:endParaRPr lang="de-DE" dirty="0" smtClean="0"/>
          </a:p>
          <a:p>
            <a:pPr marL="285750" indent="-285750">
              <a:buFontTx/>
              <a:buChar char="-"/>
            </a:pPr>
            <a:endParaRPr lang="de-DE" dirty="0"/>
          </a:p>
        </p:txBody>
      </p:sp>
    </p:spTree>
    <p:extLst>
      <p:ext uri="{BB962C8B-B14F-4D97-AF65-F5344CB8AC3E}">
        <p14:creationId xmlns:p14="http://schemas.microsoft.com/office/powerpoint/2010/main" val="305873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Documenting</a:t>
            </a:r>
            <a:r>
              <a:rPr lang="de-DE" dirty="0" smtClean="0"/>
              <a:t> Contemporary Music</a:t>
            </a:r>
            <a:endParaRPr lang="de-DE" dirty="0"/>
          </a:p>
        </p:txBody>
      </p:sp>
      <p:sp>
        <p:nvSpPr>
          <p:cNvPr id="3" name="Datumsplatzhalter 2"/>
          <p:cNvSpPr>
            <a:spLocks noGrp="1"/>
          </p:cNvSpPr>
          <p:nvPr>
            <p:ph type="dt" sz="half" idx="10"/>
          </p:nvPr>
        </p:nvSpPr>
        <p:spPr/>
        <p:txBody>
          <a:bodyPr/>
          <a:lstStyle/>
          <a:p>
            <a:fld id="{768B9D47-7C84-4E9D-92DE-00CD6FA682EF}" type="datetime4">
              <a:rPr lang="de-DE" smtClean="0"/>
              <a:pPr/>
              <a:t>30. August 2018</a:t>
            </a:fld>
            <a:r>
              <a:rPr lang="de-DE" smtClean="0"/>
              <a:t> | Seite </a:t>
            </a:r>
            <a:fld id="{0861B5AC-52B6-4940-A75B-038E30218B05}" type="slidenum">
              <a:rPr lang="de-DE" smtClean="0"/>
              <a:pPr/>
              <a:t>7</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8" name="Textplatzhalter 7"/>
          <p:cNvSpPr>
            <a:spLocks noGrp="1"/>
          </p:cNvSpPr>
          <p:nvPr>
            <p:ph type="body" sz="quarter" idx="13"/>
          </p:nvPr>
        </p:nvSpPr>
        <p:spPr/>
        <p:txBody>
          <a:bodyPr/>
          <a:lstStyle/>
          <a:p>
            <a:r>
              <a:rPr lang="de-DE" dirty="0" smtClean="0"/>
              <a:t>Contemporary </a:t>
            </a:r>
            <a:r>
              <a:rPr lang="de-DE" dirty="0" err="1" smtClean="0"/>
              <a:t>music</a:t>
            </a:r>
            <a:r>
              <a:rPr lang="de-DE" dirty="0" smtClean="0"/>
              <a:t> at </a:t>
            </a:r>
            <a:r>
              <a:rPr lang="de-DE" dirty="0" err="1" smtClean="0"/>
              <a:t>the</a:t>
            </a:r>
            <a:r>
              <a:rPr lang="de-DE" dirty="0" smtClean="0"/>
              <a:t> SLUB</a:t>
            </a:r>
            <a:endParaRPr lang="de-DE" dirty="0"/>
          </a:p>
        </p:txBody>
      </p:sp>
      <p:sp>
        <p:nvSpPr>
          <p:cNvPr id="9" name="Inhaltsplatzhalter 8"/>
          <p:cNvSpPr>
            <a:spLocks noGrp="1"/>
          </p:cNvSpPr>
          <p:nvPr>
            <p:ph sz="quarter" idx="14"/>
          </p:nvPr>
        </p:nvSpPr>
        <p:spPr/>
        <p:txBody>
          <a:bodyPr/>
          <a:lstStyle/>
          <a:p>
            <a:r>
              <a:rPr lang="en-US" dirty="0" smtClean="0"/>
              <a:t>“In </a:t>
            </a:r>
            <a:r>
              <a:rPr lang="en-US" dirty="0"/>
              <a:t>agreement with the GDR Composers' Association, the "Dresden Composers of the 20th Century Archive" is opened as a central collection point for musical estates of Dresden composers. At the beginning of the 1970s, it expanded into the GDR composer's archive, whose activity was primarily directed towards the ongoing acquisition of score autographs by young up-and-coming </a:t>
            </a:r>
            <a:r>
              <a:rPr lang="en-US" dirty="0" smtClean="0"/>
              <a:t>composers” (Reich 2000)</a:t>
            </a:r>
            <a:endParaRPr lang="de-DE" dirty="0"/>
          </a:p>
        </p:txBody>
      </p:sp>
    </p:spTree>
    <p:extLst>
      <p:ext uri="{BB962C8B-B14F-4D97-AF65-F5344CB8AC3E}">
        <p14:creationId xmlns:p14="http://schemas.microsoft.com/office/powerpoint/2010/main" val="1503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a:xfrm>
            <a:off x="0" y="0"/>
            <a:ext cx="3779912" cy="6858000"/>
          </a:xfrm>
        </p:spPr>
      </p:sp>
      <p:sp>
        <p:nvSpPr>
          <p:cNvPr id="5" name="Rechteck 4"/>
          <p:cNvSpPr/>
          <p:nvPr/>
        </p:nvSpPr>
        <p:spPr>
          <a:xfrm>
            <a:off x="3491880" y="0"/>
            <a:ext cx="3456384" cy="7001917"/>
          </a:xfrm>
          <a:prstGeom prst="rect">
            <a:avLst/>
          </a:prstGeom>
        </p:spPr>
        <p:txBody>
          <a:bodyPr wrap="square">
            <a:spAutoFit/>
          </a:bodyPr>
          <a:lstStyle/>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Reiner </a:t>
            </a:r>
            <a:r>
              <a:rPr lang="en-US" sz="1200" b="1" dirty="0" err="1">
                <a:latin typeface="Calibri" panose="020F0502020204030204" pitchFamily="34" charset="0"/>
                <a:ea typeface="Calibri" panose="020F0502020204030204" pitchFamily="34" charset="0"/>
                <a:cs typeface="Times New Roman" panose="02020603050405020304" pitchFamily="18" charset="0"/>
              </a:rPr>
              <a:t>Bredemeyer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1929-1995)	59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Kochan (1930-2009)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	43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Paul-Heinz </a:t>
            </a:r>
            <a:r>
              <a:rPr lang="de-DE" sz="1200" b="1" dirty="0">
                <a:latin typeface="Calibri" panose="020F0502020204030204" pitchFamily="34" charset="0"/>
                <a:ea typeface="Calibri" panose="020F0502020204030204" pitchFamily="34" charset="0"/>
                <a:cs typeface="Times New Roman" panose="02020603050405020304" pitchFamily="18" charset="0"/>
              </a:rPr>
              <a:t>Dittrich</a:t>
            </a:r>
            <a:r>
              <a:rPr lang="de-DE" sz="1200" dirty="0">
                <a:latin typeface="Calibri" panose="020F0502020204030204" pitchFamily="34" charset="0"/>
                <a:ea typeface="Calibri" panose="020F0502020204030204" pitchFamily="34" charset="0"/>
                <a:cs typeface="Times New Roman" panose="02020603050405020304" pitchFamily="18" charset="0"/>
              </a:rPr>
              <a:t> (*1930)		24</a:t>
            </a:r>
          </a:p>
          <a:p>
            <a:pPr>
              <a:spcAft>
                <a:spcPts val="600"/>
              </a:spcAft>
            </a:pPr>
            <a:r>
              <a:rPr lang="de-DE" sz="1200" dirty="0" err="1">
                <a:latin typeface="Calibri" panose="020F0502020204030204" pitchFamily="34" charset="0"/>
                <a:ea typeface="Calibri" panose="020F0502020204030204" pitchFamily="34" charset="0"/>
                <a:cs typeface="Times New Roman" panose="02020603050405020304" pitchFamily="18" charset="0"/>
              </a:rPr>
              <a:t>Christfried</a:t>
            </a:r>
            <a:r>
              <a:rPr lang="de-DE" sz="1200" dirty="0">
                <a:latin typeface="Calibri" panose="020F0502020204030204" pitchFamily="34" charset="0"/>
                <a:ea typeface="Calibri" panose="020F0502020204030204" pitchFamily="34" charset="0"/>
                <a:cs typeface="Times New Roman" panose="02020603050405020304" pitchFamily="18" charset="0"/>
              </a:rPr>
              <a:t> Schmidt (*1932)		53</a:t>
            </a: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b="1" dirty="0" err="1">
                <a:latin typeface="Calibri" panose="020F0502020204030204" pitchFamily="34" charset="0"/>
                <a:ea typeface="Calibri" panose="020F0502020204030204" pitchFamily="34" charset="0"/>
                <a:cs typeface="Times New Roman" panose="02020603050405020304" pitchFamily="18" charset="0"/>
              </a:rPr>
              <a:t>Matthus</a:t>
            </a:r>
            <a:r>
              <a:rPr lang="en-US" sz="1200" dirty="0">
                <a:latin typeface="Calibri" panose="020F0502020204030204" pitchFamily="34" charset="0"/>
                <a:ea typeface="Calibri" panose="020F0502020204030204" pitchFamily="34" charset="0"/>
                <a:cs typeface="Times New Roman" panose="02020603050405020304" pitchFamily="18" charset="0"/>
              </a:rPr>
              <a:t> (*1934)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Manfred </a:t>
            </a:r>
            <a:r>
              <a:rPr lang="de-DE" sz="1200" dirty="0" err="1">
                <a:latin typeface="Calibri" panose="020F0502020204030204" pitchFamily="34" charset="0"/>
                <a:ea typeface="Calibri" panose="020F0502020204030204" pitchFamily="34" charset="0"/>
                <a:cs typeface="Times New Roman" panose="02020603050405020304" pitchFamily="18" charset="0"/>
              </a:rPr>
              <a:t>Weiss</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40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Georg </a:t>
            </a:r>
            <a:r>
              <a:rPr lang="de-DE" sz="1200" b="1" dirty="0">
                <a:latin typeface="Calibri" panose="020F0502020204030204" pitchFamily="34" charset="0"/>
                <a:ea typeface="Calibri" panose="020F0502020204030204" pitchFamily="34" charset="0"/>
                <a:cs typeface="Times New Roman" panose="02020603050405020304" pitchFamily="18" charset="0"/>
              </a:rPr>
              <a:t>Katzer</a:t>
            </a:r>
            <a:r>
              <a:rPr lang="de-DE" sz="1200" dirty="0">
                <a:latin typeface="Calibri" panose="020F0502020204030204" pitchFamily="34" charset="0"/>
                <a:ea typeface="Calibri" panose="020F0502020204030204" pitchFamily="34" charset="0"/>
                <a:cs typeface="Times New Roman" panose="02020603050405020304" pitchFamily="18" charset="0"/>
              </a:rPr>
              <a:t> (*1935)		</a:t>
            </a:r>
            <a:r>
              <a:rPr lang="de-DE" sz="1200" dirty="0" smtClean="0">
                <a:latin typeface="Calibri" panose="020F0502020204030204" pitchFamily="34" charset="0"/>
                <a:ea typeface="Calibri" panose="020F0502020204030204" pitchFamily="34" charset="0"/>
                <a:cs typeface="Times New Roman" panose="02020603050405020304" pitchFamily="18" charset="0"/>
              </a:rPr>
              <a:t>35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Günter Neubert (*1936)		7</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Ottomar </a:t>
            </a:r>
            <a:r>
              <a:rPr lang="de-DE" sz="1200" b="1" dirty="0">
                <a:latin typeface="Calibri" panose="020F0502020204030204" pitchFamily="34" charset="0"/>
                <a:ea typeface="Calibri" panose="020F0502020204030204" pitchFamily="34" charset="0"/>
                <a:cs typeface="Times New Roman" panose="02020603050405020304" pitchFamily="18" charset="0"/>
              </a:rPr>
              <a:t>Treibmann</a:t>
            </a:r>
            <a:r>
              <a:rPr lang="de-DE" sz="1200" dirty="0">
                <a:latin typeface="Calibri" panose="020F0502020204030204" pitchFamily="34" charset="0"/>
                <a:ea typeface="Calibri" panose="020F0502020204030204" pitchFamily="34" charset="0"/>
                <a:cs typeface="Times New Roman" panose="02020603050405020304" pitchFamily="18" charset="0"/>
              </a:rPr>
              <a:t> (*1936)	</a:t>
            </a:r>
            <a:r>
              <a:rPr lang="de-DE" sz="1200" dirty="0" smtClean="0">
                <a:latin typeface="Calibri" panose="020F0502020204030204" pitchFamily="34" charset="0"/>
                <a:ea typeface="Calibri" panose="020F0502020204030204" pitchFamily="34" charset="0"/>
                <a:cs typeface="Times New Roman" panose="02020603050405020304" pitchFamily="18" charset="0"/>
              </a:rPr>
              <a:t>13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Thomas Müller (*1939)		</a:t>
            </a:r>
            <a:r>
              <a:rPr lang="de-DE" sz="1200" dirty="0" smtClean="0">
                <a:latin typeface="Calibri" panose="020F0502020204030204" pitchFamily="34" charset="0"/>
                <a:ea typeface="Calibri" panose="020F0502020204030204" pitchFamily="34" charset="0"/>
                <a:cs typeface="Times New Roman" panose="02020603050405020304" pitchFamily="18" charset="0"/>
              </a:rPr>
              <a:t>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Tilo </a:t>
            </a:r>
            <a:r>
              <a:rPr lang="de-DE" sz="1200" b="1" dirty="0" err="1">
                <a:latin typeface="Calibri" panose="020F0502020204030204" pitchFamily="34" charset="0"/>
                <a:ea typeface="Calibri" panose="020F0502020204030204" pitchFamily="34" charset="0"/>
                <a:cs typeface="Times New Roman" panose="02020603050405020304" pitchFamily="18" charset="0"/>
              </a:rPr>
              <a:t>Medek</a:t>
            </a:r>
            <a:r>
              <a:rPr lang="de-DE" sz="1200" dirty="0">
                <a:latin typeface="Calibri" panose="020F0502020204030204" pitchFamily="34" charset="0"/>
                <a:ea typeface="Calibri" panose="020F0502020204030204" pitchFamily="34" charset="0"/>
                <a:cs typeface="Times New Roman" panose="02020603050405020304" pitchFamily="18" charset="0"/>
              </a:rPr>
              <a:t> (1940-2006)		25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Goldmann</a:t>
            </a:r>
            <a:r>
              <a:rPr lang="de-DE" sz="1200" dirty="0">
                <a:latin typeface="Calibri" panose="020F0502020204030204" pitchFamily="34" charset="0"/>
                <a:ea typeface="Calibri" panose="020F0502020204030204" pitchFamily="34" charset="0"/>
                <a:cs typeface="Times New Roman" panose="02020603050405020304" pitchFamily="18" charset="0"/>
              </a:rPr>
              <a:t> (1941-2009)	</a:t>
            </a:r>
            <a:r>
              <a:rPr lang="de-DE" sz="1200" dirty="0" smtClean="0">
                <a:latin typeface="Calibri" panose="020F0502020204030204" pitchFamily="34" charset="0"/>
                <a:ea typeface="Calibri" panose="020F0502020204030204" pitchFamily="34" charset="0"/>
                <a:cs typeface="Times New Roman" panose="02020603050405020304" pitchFamily="18" charset="0"/>
              </a:rPr>
              <a:t>29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Friedrich </a:t>
            </a:r>
            <a:r>
              <a:rPr lang="de-DE" sz="1200" b="1" dirty="0">
                <a:latin typeface="Calibri" panose="020F0502020204030204" pitchFamily="34" charset="0"/>
                <a:ea typeface="Calibri" panose="020F0502020204030204" pitchFamily="34" charset="0"/>
                <a:cs typeface="Times New Roman" panose="02020603050405020304" pitchFamily="18" charset="0"/>
              </a:rPr>
              <a:t>Schenker</a:t>
            </a:r>
            <a:r>
              <a:rPr lang="de-DE" sz="1200" dirty="0">
                <a:latin typeface="Calibri" panose="020F0502020204030204" pitchFamily="34" charset="0"/>
                <a:ea typeface="Calibri" panose="020F0502020204030204" pitchFamily="34" charset="0"/>
                <a:cs typeface="Times New Roman" panose="02020603050405020304" pitchFamily="18" charset="0"/>
              </a:rPr>
              <a:t> (1942-2013)	</a:t>
            </a:r>
            <a:r>
              <a:rPr lang="de-DE" sz="1200" dirty="0" smtClean="0">
                <a:latin typeface="Calibri" panose="020F0502020204030204" pitchFamily="34" charset="0"/>
                <a:ea typeface="Calibri" panose="020F0502020204030204" pitchFamily="34" charset="0"/>
                <a:cs typeface="Times New Roman" panose="02020603050405020304" pitchFamily="18" charset="0"/>
              </a:rPr>
              <a:t>14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Lischka (*1942)		</a:t>
            </a:r>
            <a:r>
              <a:rPr lang="de-DE" sz="1200" dirty="0" smtClean="0">
                <a:latin typeface="Calibri" panose="020F0502020204030204" pitchFamily="34" charset="0"/>
                <a:ea typeface="Calibri" panose="020F0502020204030204" pitchFamily="34" charset="0"/>
                <a:cs typeface="Times New Roman" panose="02020603050405020304" pitchFamily="18" charset="0"/>
              </a:rPr>
              <a:t>65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Rainer </a:t>
            </a:r>
            <a:r>
              <a:rPr lang="de-DE" sz="1200" dirty="0" err="1">
                <a:latin typeface="Calibri" panose="020F0502020204030204" pitchFamily="34" charset="0"/>
                <a:ea typeface="Calibri" panose="020F0502020204030204" pitchFamily="34" charset="0"/>
                <a:cs typeface="Times New Roman" panose="02020603050405020304" pitchFamily="18" charset="0"/>
              </a:rPr>
              <a:t>Hrasky</a:t>
            </a:r>
            <a:r>
              <a:rPr lang="de-DE" sz="1200" dirty="0">
                <a:latin typeface="Calibri" panose="020F0502020204030204" pitchFamily="34" charset="0"/>
                <a:ea typeface="Calibri" panose="020F0502020204030204" pitchFamily="34" charset="0"/>
                <a:cs typeface="Times New Roman" panose="02020603050405020304" pitchFamily="18" charset="0"/>
              </a:rPr>
              <a:t>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24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Jörg </a:t>
            </a:r>
            <a:r>
              <a:rPr lang="de-DE" sz="1200" b="1" dirty="0" err="1" smtClean="0">
                <a:latin typeface="Calibri" panose="020F0502020204030204" pitchFamily="34" charset="0"/>
                <a:ea typeface="Calibri" panose="020F0502020204030204" pitchFamily="34" charset="0"/>
                <a:cs typeface="Times New Roman" panose="02020603050405020304" pitchFamily="18" charset="0"/>
              </a:rPr>
              <a:t>Herchet</a:t>
            </a:r>
            <a:r>
              <a:rPr lang="de-DE" sz="1200" dirty="0" smtClean="0">
                <a:latin typeface="Calibri" panose="020F0502020204030204" pitchFamily="34" charset="0"/>
                <a:ea typeface="Calibri" panose="020F0502020204030204" pitchFamily="34" charset="0"/>
                <a:cs typeface="Times New Roman" panose="02020603050405020304" pitchFamily="18" charset="0"/>
              </a:rPr>
              <a:t> (*1943)		63</a:t>
            </a:r>
          </a:p>
          <a:p>
            <a:pPr>
              <a:spcAft>
                <a:spcPts val="600"/>
              </a:spcAft>
            </a:pPr>
            <a:r>
              <a:rPr lang="de-DE" sz="1200" dirty="0" smtClean="0">
                <a:latin typeface="Calibri" panose="020F0502020204030204" pitchFamily="34" charset="0"/>
                <a:ea typeface="Calibri" panose="020F0502020204030204" pitchFamily="34" charset="0"/>
                <a:cs typeface="Times New Roman" panose="02020603050405020304" pitchFamily="18" charset="0"/>
              </a:rPr>
              <a:t>Udo </a:t>
            </a:r>
            <a:r>
              <a:rPr lang="de-DE" sz="1200" b="1" dirty="0" smtClean="0">
                <a:latin typeface="Calibri" panose="020F0502020204030204" pitchFamily="34" charset="0"/>
                <a:ea typeface="Calibri" panose="020F0502020204030204" pitchFamily="34" charset="0"/>
                <a:cs typeface="Times New Roman" panose="02020603050405020304" pitchFamily="18" charset="0"/>
              </a:rPr>
              <a:t>Zimmermann</a:t>
            </a:r>
            <a:r>
              <a:rPr lang="de-DE" sz="1200" dirty="0" smtClean="0">
                <a:latin typeface="Calibri" panose="020F0502020204030204" pitchFamily="34" charset="0"/>
                <a:ea typeface="Calibri" panose="020F0502020204030204" pitchFamily="34" charset="0"/>
                <a:cs typeface="Times New Roman" panose="02020603050405020304" pitchFamily="18"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(*1943)		3</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Helge Jung (*1943)		</a:t>
            </a:r>
            <a:r>
              <a:rPr lang="de-DE" sz="1200" dirty="0" smtClean="0">
                <a:latin typeface="Calibri" panose="020F0502020204030204" pitchFamily="34" charset="0"/>
                <a:ea typeface="Calibri" panose="020F0502020204030204" pitchFamily="34" charset="0"/>
                <a:cs typeface="Times New Roman" panose="02020603050405020304" pitchFamily="18" charset="0"/>
              </a:rPr>
              <a:t>4</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Lothar Voigtländer (*1943)		4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Wilfried </a:t>
            </a:r>
            <a:r>
              <a:rPr lang="de-DE" sz="1200" b="1" dirty="0" err="1">
                <a:latin typeface="Calibri" panose="020F0502020204030204" pitchFamily="34" charset="0"/>
                <a:ea typeface="Calibri" panose="020F0502020204030204" pitchFamily="34" charset="0"/>
                <a:cs typeface="Times New Roman" panose="02020603050405020304" pitchFamily="18" charset="0"/>
              </a:rPr>
              <a:t>Krätzschmar</a:t>
            </a:r>
            <a:r>
              <a:rPr lang="de-DE" sz="1200" dirty="0">
                <a:latin typeface="Calibri" panose="020F0502020204030204" pitchFamily="34" charset="0"/>
                <a:ea typeface="Calibri" panose="020F0502020204030204" pitchFamily="34" charset="0"/>
                <a:cs typeface="Times New Roman" panose="02020603050405020304" pitchFamily="18" charset="0"/>
              </a:rPr>
              <a:t> (*1944)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Gerd </a:t>
            </a:r>
            <a:r>
              <a:rPr lang="de-DE" sz="1200" b="1" dirty="0" err="1">
                <a:latin typeface="Calibri" panose="020F0502020204030204" pitchFamily="34" charset="0"/>
                <a:ea typeface="Calibri" panose="020F0502020204030204" pitchFamily="34" charset="0"/>
                <a:cs typeface="Times New Roman" panose="02020603050405020304" pitchFamily="18" charset="0"/>
              </a:rPr>
              <a:t>Domhardt</a:t>
            </a:r>
            <a:r>
              <a:rPr lang="de-DE" sz="1200" dirty="0">
                <a:latin typeface="Calibri" panose="020F0502020204030204" pitchFamily="34" charset="0"/>
                <a:ea typeface="Calibri" panose="020F0502020204030204" pitchFamily="34" charset="0"/>
                <a:cs typeface="Times New Roman" panose="02020603050405020304" pitchFamily="18" charset="0"/>
              </a:rPr>
              <a:t> (1945-1997)		1</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Hermann Keller (*1945-2018)	</a:t>
            </a:r>
            <a:r>
              <a:rPr lang="de-DE" sz="1200" dirty="0" smtClean="0">
                <a:latin typeface="Calibri" panose="020F0502020204030204" pitchFamily="34" charset="0"/>
                <a:ea typeface="Calibri" panose="020F0502020204030204" pitchFamily="34" charset="0"/>
                <a:cs typeface="Times New Roman" panose="02020603050405020304" pitchFamily="18" charset="0"/>
              </a:rPr>
              <a:t>41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Eckehard Mayer (*1946)		5</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Frank-Volker Eichhorn (1947-1978)	32</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Christian Münch (*1951)		5 (+ 60)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Roland Breitenfeld (*1952)		12</a:t>
            </a:r>
          </a:p>
        </p:txBody>
      </p:sp>
      <p:sp>
        <p:nvSpPr>
          <p:cNvPr id="3" name="Rechteck 2"/>
          <p:cNvSpPr/>
          <p:nvPr/>
        </p:nvSpPr>
        <p:spPr>
          <a:xfrm>
            <a:off x="0" y="0"/>
            <a:ext cx="4032448" cy="5463034"/>
          </a:xfrm>
          <a:prstGeom prst="rect">
            <a:avLst/>
          </a:prstGeom>
        </p:spPr>
        <p:txBody>
          <a:bodyPr wrap="square">
            <a:spAutoFit/>
          </a:bodyPr>
          <a:lstStyle/>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Max </a:t>
            </a:r>
            <a:r>
              <a:rPr lang="de-DE" sz="800" b="1" dirty="0" err="1">
                <a:latin typeface="Calibri" panose="020F0502020204030204" pitchFamily="34" charset="0"/>
                <a:ea typeface="Calibri" panose="020F0502020204030204" pitchFamily="34" charset="0"/>
                <a:cs typeface="Times New Roman" panose="02020603050405020304" pitchFamily="18" charset="0"/>
              </a:rPr>
              <a:t>Butting</a:t>
            </a:r>
            <a:r>
              <a:rPr lang="de-DE" sz="800" dirty="0">
                <a:latin typeface="Calibri" panose="020F0502020204030204" pitchFamily="34" charset="0"/>
                <a:ea typeface="Calibri" panose="020F0502020204030204" pitchFamily="34" charset="0"/>
                <a:cs typeface="Times New Roman" panose="02020603050405020304" pitchFamily="18" charset="0"/>
              </a:rPr>
              <a:t> (1888-1976)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Rudolf </a:t>
            </a:r>
            <a:r>
              <a:rPr lang="de-DE" sz="1200" dirty="0" err="1">
                <a:latin typeface="Calibri" panose="020F0502020204030204" pitchFamily="34" charset="0"/>
                <a:ea typeface="Calibri" panose="020F0502020204030204" pitchFamily="34" charset="0"/>
                <a:cs typeface="Times New Roman" panose="02020603050405020304" pitchFamily="18" charset="0"/>
              </a:rPr>
              <a:t>Mauersberger</a:t>
            </a:r>
            <a:r>
              <a:rPr lang="de-DE" sz="1200" dirty="0">
                <a:latin typeface="Calibri" panose="020F0502020204030204" pitchFamily="34" charset="0"/>
                <a:ea typeface="Calibri" panose="020F0502020204030204" pitchFamily="34" charset="0"/>
                <a:cs typeface="Times New Roman" panose="02020603050405020304" pitchFamily="18" charset="0"/>
              </a:rPr>
              <a:t> (</a:t>
            </a:r>
            <a:r>
              <a:rPr lang="de-DE" sz="1200" dirty="0" smtClean="0">
                <a:latin typeface="Calibri" panose="020F0502020204030204" pitchFamily="34" charset="0"/>
                <a:ea typeface="Calibri" panose="020F0502020204030204" pitchFamily="34" charset="0"/>
                <a:cs typeface="Times New Roman" panose="02020603050405020304" pitchFamily="18" charset="0"/>
              </a:rPr>
              <a:t>1889-1971)  	220 </a:t>
            </a:r>
            <a:r>
              <a:rPr lang="de-DE" sz="1200" dirty="0">
                <a:latin typeface="Calibri" panose="020F0502020204030204" pitchFamily="34" charset="0"/>
                <a:ea typeface="Calibri" panose="020F0502020204030204" pitchFamily="34" charset="0"/>
                <a:cs typeface="Times New Roman" panose="02020603050405020304" pitchFamily="18" charset="0"/>
              </a:rPr>
              <a:t>(</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Fidelio F. </a:t>
            </a:r>
            <a:r>
              <a:rPr lang="de-DE" sz="1200" b="1" dirty="0">
                <a:latin typeface="Calibri" panose="020F0502020204030204" pitchFamily="34" charset="0"/>
                <a:ea typeface="Calibri" panose="020F0502020204030204" pitchFamily="34" charset="0"/>
                <a:cs typeface="Times New Roman" panose="02020603050405020304" pitchFamily="18" charset="0"/>
              </a:rPr>
              <a:t>Finke</a:t>
            </a:r>
            <a:r>
              <a:rPr lang="de-DE" sz="1200" dirty="0">
                <a:latin typeface="Calibri" panose="020F0502020204030204" pitchFamily="34" charset="0"/>
                <a:ea typeface="Calibri" panose="020F0502020204030204" pitchFamily="34" charset="0"/>
                <a:cs typeface="Times New Roman" panose="02020603050405020304" pitchFamily="18" charset="0"/>
              </a:rPr>
              <a:t> (1891-1968)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a:latin typeface="Calibri" panose="020F0502020204030204" pitchFamily="34" charset="0"/>
                <a:ea typeface="Calibri" panose="020F0502020204030204" pitchFamily="34" charset="0"/>
                <a:cs typeface="Times New Roman" panose="02020603050405020304" pitchFamily="18" charset="0"/>
              </a:rPr>
              <a:t>Dessau</a:t>
            </a:r>
            <a:r>
              <a:rPr lang="de-DE" sz="1200" dirty="0">
                <a:latin typeface="Calibri" panose="020F0502020204030204" pitchFamily="34" charset="0"/>
                <a:ea typeface="Calibri" panose="020F0502020204030204" pitchFamily="34" charset="0"/>
                <a:cs typeface="Times New Roman" panose="02020603050405020304" pitchFamily="18" charset="0"/>
              </a:rPr>
              <a:t> (1894-1979)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Heinz Bongartz (1894-1978)	</a:t>
            </a:r>
            <a:r>
              <a:rPr lang="de-DE" sz="1200" dirty="0" smtClean="0">
                <a:latin typeface="Calibri" panose="020F0502020204030204" pitchFamily="34" charset="0"/>
                <a:ea typeface="Calibri" panose="020F0502020204030204" pitchFamily="34" charset="0"/>
                <a:cs typeface="Times New Roman" panose="02020603050405020304" pitchFamily="18" charset="0"/>
              </a:rPr>
              <a:t>	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Fred Malige (1895-1985)		42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Ottmar </a:t>
            </a:r>
            <a:r>
              <a:rPr lang="de-DE" sz="800" b="1" dirty="0">
                <a:latin typeface="Calibri" panose="020F0502020204030204" pitchFamily="34" charset="0"/>
                <a:ea typeface="Calibri" panose="020F0502020204030204" pitchFamily="34" charset="0"/>
                <a:cs typeface="Times New Roman" panose="02020603050405020304" pitchFamily="18" charset="0"/>
              </a:rPr>
              <a:t>Gerster</a:t>
            </a:r>
            <a:r>
              <a:rPr lang="de-DE" sz="800" dirty="0">
                <a:latin typeface="Calibri" panose="020F0502020204030204" pitchFamily="34" charset="0"/>
                <a:ea typeface="Calibri" panose="020F0502020204030204" pitchFamily="34" charset="0"/>
                <a:cs typeface="Times New Roman" panose="02020603050405020304" pitchFamily="18" charset="0"/>
              </a:rPr>
              <a:t> (1897-1969)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Hanns </a:t>
            </a:r>
            <a:r>
              <a:rPr lang="de-DE" sz="800" b="1" dirty="0">
                <a:latin typeface="Calibri" panose="020F0502020204030204" pitchFamily="34" charset="0"/>
                <a:ea typeface="Calibri" panose="020F0502020204030204" pitchFamily="34" charset="0"/>
                <a:cs typeface="Times New Roman" panose="02020603050405020304" pitchFamily="18" charset="0"/>
              </a:rPr>
              <a:t>Eisler</a:t>
            </a:r>
            <a:r>
              <a:rPr lang="de-DE" sz="800" dirty="0">
                <a:latin typeface="Calibri" panose="020F0502020204030204" pitchFamily="34" charset="0"/>
                <a:ea typeface="Calibri" panose="020F0502020204030204" pitchFamily="34" charset="0"/>
                <a:cs typeface="Times New Roman" panose="02020603050405020304" pitchFamily="18" charset="0"/>
              </a:rPr>
              <a:t> (1898-1962)		</a:t>
            </a:r>
            <a:r>
              <a:rPr lang="de-DE" sz="800" dirty="0" smtClean="0">
                <a:latin typeface="Calibri" panose="020F0502020204030204" pitchFamily="34" charset="0"/>
                <a:ea typeface="Calibri" panose="020F0502020204030204" pitchFamily="34" charset="0"/>
                <a:cs typeface="Times New Roman" panose="02020603050405020304" pitchFamily="18" charset="0"/>
              </a:rPr>
              <a:t>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Otto Reinhold		</a:t>
            </a:r>
            <a:r>
              <a:rPr lang="de-DE" sz="1200" dirty="0" smtClean="0">
                <a:latin typeface="Calibri" panose="020F0502020204030204" pitchFamily="34" charset="0"/>
                <a:ea typeface="Calibri" panose="020F0502020204030204" pitchFamily="34" charset="0"/>
                <a:cs typeface="Times New Roman" panose="02020603050405020304" pitchFamily="18" charset="0"/>
              </a:rPr>
              <a:t>	170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Willy Kehrer (1902-1976)		4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Paul </a:t>
            </a:r>
            <a:r>
              <a:rPr lang="de-DE" sz="1200" b="1" dirty="0" err="1">
                <a:latin typeface="Calibri" panose="020F0502020204030204" pitchFamily="34" charset="0"/>
                <a:ea typeface="Calibri" panose="020F0502020204030204" pitchFamily="34" charset="0"/>
                <a:cs typeface="Times New Roman" panose="02020603050405020304" pitchFamily="18" charset="0"/>
              </a:rPr>
              <a:t>Kurzbach</a:t>
            </a:r>
            <a:r>
              <a:rPr lang="de-DE" sz="1200" dirty="0">
                <a:latin typeface="Calibri" panose="020F0502020204030204" pitchFamily="34" charset="0"/>
                <a:ea typeface="Calibri" panose="020F0502020204030204" pitchFamily="34" charset="0"/>
                <a:cs typeface="Times New Roman" panose="02020603050405020304" pitchFamily="18" charset="0"/>
              </a:rPr>
              <a:t> (1902-1997)	</a:t>
            </a:r>
            <a:r>
              <a:rPr lang="de-DE" sz="1200" dirty="0" smtClean="0">
                <a:latin typeface="Calibri" panose="020F0502020204030204" pitchFamily="34" charset="0"/>
                <a:ea typeface="Calibri" panose="020F0502020204030204" pitchFamily="34" charset="0"/>
                <a:cs typeface="Times New Roman" panose="02020603050405020304" pitchFamily="18" charset="0"/>
              </a:rPr>
              <a:t>	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Rudolf </a:t>
            </a:r>
            <a:r>
              <a:rPr lang="de-DE" sz="800" b="1" dirty="0">
                <a:latin typeface="Calibri" panose="020F0502020204030204" pitchFamily="34" charset="0"/>
                <a:ea typeface="Calibri" panose="020F0502020204030204" pitchFamily="34" charset="0"/>
                <a:cs typeface="Times New Roman" panose="02020603050405020304" pitchFamily="18" charset="0"/>
              </a:rPr>
              <a:t>Wagner</a:t>
            </a:r>
            <a:r>
              <a:rPr lang="de-DE" sz="800" dirty="0">
                <a:latin typeface="Calibri" panose="020F0502020204030204" pitchFamily="34" charset="0"/>
                <a:ea typeface="Calibri" panose="020F0502020204030204" pitchFamily="34" charset="0"/>
                <a:cs typeface="Times New Roman" panose="02020603050405020304" pitchFamily="18" charset="0"/>
              </a:rPr>
              <a:t>-</a:t>
            </a:r>
            <a:r>
              <a:rPr lang="de-DE" sz="800" b="1" dirty="0" err="1">
                <a:latin typeface="Calibri" panose="020F0502020204030204" pitchFamily="34" charset="0"/>
                <a:ea typeface="Calibri" panose="020F0502020204030204" pitchFamily="34" charset="0"/>
                <a:cs typeface="Times New Roman" panose="02020603050405020304" pitchFamily="18" charset="0"/>
              </a:rPr>
              <a:t>Regeny</a:t>
            </a:r>
            <a:r>
              <a:rPr lang="de-DE" sz="800" dirty="0">
                <a:latin typeface="Calibri" panose="020F0502020204030204" pitchFamily="34" charset="0"/>
                <a:ea typeface="Calibri" panose="020F0502020204030204" pitchFamily="34" charset="0"/>
                <a:cs typeface="Times New Roman" panose="02020603050405020304" pitchFamily="18" charset="0"/>
              </a:rPr>
              <a:t> (1903-1969)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Victor Bruns (1904-1996)		60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Ernst Hermann </a:t>
            </a:r>
            <a:r>
              <a:rPr lang="de-DE" sz="800" b="1" dirty="0">
                <a:latin typeface="Calibri" panose="020F0502020204030204" pitchFamily="34" charset="0"/>
                <a:ea typeface="Calibri" panose="020F0502020204030204" pitchFamily="34" charset="0"/>
                <a:cs typeface="Times New Roman" panose="02020603050405020304" pitchFamily="18" charset="0"/>
              </a:rPr>
              <a:t>Meyer</a:t>
            </a:r>
            <a:r>
              <a:rPr lang="de-DE" sz="800" dirty="0">
                <a:latin typeface="Calibri" panose="020F0502020204030204" pitchFamily="34" charset="0"/>
                <a:ea typeface="Calibri" panose="020F0502020204030204" pitchFamily="34" charset="0"/>
                <a:cs typeface="Times New Roman" panose="02020603050405020304" pitchFamily="18" charset="0"/>
              </a:rPr>
              <a:t> (1905-1988)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Johannes Paul </a:t>
            </a:r>
            <a:r>
              <a:rPr lang="de-DE" sz="1200" b="1" dirty="0" err="1">
                <a:latin typeface="Calibri" panose="020F0502020204030204" pitchFamily="34" charset="0"/>
                <a:ea typeface="Calibri" panose="020F0502020204030204" pitchFamily="34" charset="0"/>
                <a:cs typeface="Times New Roman" panose="02020603050405020304" pitchFamily="18" charset="0"/>
              </a:rPr>
              <a:t>Thilmann</a:t>
            </a:r>
            <a:r>
              <a:rPr lang="de-DE" sz="1200" dirty="0">
                <a:latin typeface="Calibri" panose="020F0502020204030204" pitchFamily="34" charset="0"/>
                <a:ea typeface="Calibri" panose="020F0502020204030204" pitchFamily="34" charset="0"/>
                <a:cs typeface="Times New Roman" panose="02020603050405020304" pitchFamily="18" charset="0"/>
              </a:rPr>
              <a:t> (1906-1973)	80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Johann </a:t>
            </a:r>
            <a:r>
              <a:rPr lang="de-DE" sz="1200" b="1" dirty="0" err="1">
                <a:latin typeface="Calibri" panose="020F0502020204030204" pitchFamily="34" charset="0"/>
                <a:ea typeface="Calibri" panose="020F0502020204030204" pitchFamily="34" charset="0"/>
                <a:cs typeface="Times New Roman" panose="02020603050405020304" pitchFamily="18" charset="0"/>
              </a:rPr>
              <a:t>Cilensek</a:t>
            </a:r>
            <a:r>
              <a:rPr lang="de-DE" sz="1200" dirty="0">
                <a:latin typeface="Calibri" panose="020F0502020204030204" pitchFamily="34" charset="0"/>
                <a:ea typeface="Calibri" panose="020F0502020204030204" pitchFamily="34" charset="0"/>
                <a:cs typeface="Times New Roman" panose="02020603050405020304" pitchFamily="18" charset="0"/>
              </a:rPr>
              <a:t> (1913-1998)	</a:t>
            </a:r>
            <a:r>
              <a:rPr lang="de-DE" sz="1200" dirty="0" smtClean="0">
                <a:latin typeface="Calibri" panose="020F0502020204030204" pitchFamily="34" charset="0"/>
                <a:ea typeface="Calibri" panose="020F0502020204030204" pitchFamily="34" charset="0"/>
                <a:cs typeface="Times New Roman" panose="02020603050405020304" pitchFamily="18" charset="0"/>
              </a:rPr>
              <a:t>	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 Unger 			</a:t>
            </a:r>
            <a:r>
              <a:rPr lang="de-DE" sz="1200" dirty="0" smtClean="0">
                <a:latin typeface="Calibri" panose="020F0502020204030204" pitchFamily="34" charset="0"/>
                <a:ea typeface="Calibri" panose="020F0502020204030204" pitchFamily="34" charset="0"/>
                <a:cs typeface="Times New Roman" panose="02020603050405020304" pitchFamily="18" charset="0"/>
              </a:rPr>
              <a:t>7</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Karl-Rudi </a:t>
            </a:r>
            <a:r>
              <a:rPr lang="de-DE" sz="1200" dirty="0" err="1">
                <a:latin typeface="Calibri" panose="020F0502020204030204" pitchFamily="34" charset="0"/>
                <a:ea typeface="Calibri" panose="020F0502020204030204" pitchFamily="34" charset="0"/>
                <a:cs typeface="Times New Roman" panose="02020603050405020304" pitchFamily="18" charset="0"/>
              </a:rPr>
              <a:t>Griesbach</a:t>
            </a:r>
            <a:r>
              <a:rPr lang="de-DE" sz="1200" dirty="0">
                <a:latin typeface="Calibri" panose="020F0502020204030204" pitchFamily="34" charset="0"/>
                <a:ea typeface="Calibri" panose="020F0502020204030204" pitchFamily="34" charset="0"/>
                <a:cs typeface="Times New Roman" panose="02020603050405020304" pitchFamily="18" charset="0"/>
              </a:rPr>
              <a:t> (1916-2000)	30</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Gerhard </a:t>
            </a:r>
            <a:r>
              <a:rPr lang="de-DE" sz="1200" b="1" dirty="0">
                <a:latin typeface="Calibri" panose="020F0502020204030204" pitchFamily="34" charset="0"/>
                <a:ea typeface="Calibri" panose="020F0502020204030204" pitchFamily="34" charset="0"/>
                <a:cs typeface="Times New Roman" panose="02020603050405020304" pitchFamily="18" charset="0"/>
              </a:rPr>
              <a:t>Wohlgemuth</a:t>
            </a:r>
            <a:r>
              <a:rPr lang="de-DE" sz="1200" dirty="0">
                <a:latin typeface="Calibri" panose="020F0502020204030204" pitchFamily="34" charset="0"/>
                <a:ea typeface="Calibri" panose="020F0502020204030204" pitchFamily="34" charset="0"/>
                <a:cs typeface="Times New Roman" panose="02020603050405020304" pitchFamily="18" charset="0"/>
              </a:rPr>
              <a:t> (1920-2001)	2	</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Fritz </a:t>
            </a:r>
            <a:r>
              <a:rPr lang="de-DE" sz="1200" b="1" dirty="0">
                <a:latin typeface="Calibri" panose="020F0502020204030204" pitchFamily="34" charset="0"/>
                <a:ea typeface="Calibri" panose="020F0502020204030204" pitchFamily="34" charset="0"/>
                <a:cs typeface="Times New Roman" panose="02020603050405020304" pitchFamily="18" charset="0"/>
              </a:rPr>
              <a:t>Geißler</a:t>
            </a:r>
            <a:r>
              <a:rPr lang="de-DE" sz="1200" dirty="0">
                <a:latin typeface="Calibri" panose="020F0502020204030204" pitchFamily="34" charset="0"/>
                <a:ea typeface="Calibri" panose="020F0502020204030204" pitchFamily="34" charset="0"/>
                <a:cs typeface="Times New Roman" panose="02020603050405020304" pitchFamily="18" charset="0"/>
              </a:rPr>
              <a:t> (1921-1984)		50 (</a:t>
            </a:r>
            <a:r>
              <a:rPr lang="de-DE" sz="1200" dirty="0" err="1">
                <a:latin typeface="Calibri" panose="020F0502020204030204" pitchFamily="34" charset="0"/>
                <a:ea typeface="Calibri" panose="020F0502020204030204" pitchFamily="34" charset="0"/>
                <a:cs typeface="Times New Roman" panose="02020603050405020304" pitchFamily="18" charset="0"/>
              </a:rPr>
              <a:t>estate</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Ruth </a:t>
            </a:r>
            <a:r>
              <a:rPr lang="de-DE" sz="1200" b="1" dirty="0" err="1">
                <a:latin typeface="Calibri" panose="020F0502020204030204" pitchFamily="34" charset="0"/>
                <a:ea typeface="Calibri" panose="020F0502020204030204" pitchFamily="34" charset="0"/>
                <a:cs typeface="Times New Roman" panose="02020603050405020304" pitchFamily="18" charset="0"/>
              </a:rPr>
              <a:t>Zechlin</a:t>
            </a:r>
            <a:r>
              <a:rPr lang="de-DE" sz="1200" dirty="0">
                <a:latin typeface="Calibri" panose="020F0502020204030204" pitchFamily="34" charset="0"/>
                <a:ea typeface="Calibri" panose="020F0502020204030204" pitchFamily="34" charset="0"/>
                <a:cs typeface="Times New Roman" panose="02020603050405020304" pitchFamily="18" charset="0"/>
              </a:rPr>
              <a:t> (1926-2007)	</a:t>
            </a:r>
            <a:r>
              <a:rPr lang="de-DE" sz="1200" dirty="0" smtClean="0">
                <a:latin typeface="Calibri" panose="020F0502020204030204" pitchFamily="34" charset="0"/>
                <a:ea typeface="Calibri" panose="020F0502020204030204" pitchFamily="34" charset="0"/>
                <a:cs typeface="Times New Roman" panose="02020603050405020304" pitchFamily="18" charset="0"/>
              </a:rPr>
              <a:t>	39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Siegfried </a:t>
            </a:r>
            <a:r>
              <a:rPr lang="en-US" sz="1200" dirty="0" err="1">
                <a:latin typeface="Calibri" panose="020F0502020204030204" pitchFamily="34" charset="0"/>
                <a:ea typeface="Calibri" panose="020F0502020204030204" pitchFamily="34" charset="0"/>
                <a:cs typeface="Times New Roman" panose="02020603050405020304" pitchFamily="18" charset="0"/>
              </a:rPr>
              <a:t>Köhler</a:t>
            </a:r>
            <a:r>
              <a:rPr lang="en-US" sz="1200" dirty="0">
                <a:latin typeface="Calibri" panose="020F0502020204030204" pitchFamily="34" charset="0"/>
                <a:ea typeface="Calibri" panose="020F0502020204030204" pitchFamily="34" charset="0"/>
                <a:cs typeface="Times New Roman" panose="02020603050405020304" pitchFamily="18" charset="0"/>
              </a:rPr>
              <a:t> (1927-1984)	</a:t>
            </a:r>
            <a:r>
              <a:rPr lang="en-US" sz="1200" dirty="0" smtClean="0">
                <a:latin typeface="Calibri" panose="020F0502020204030204" pitchFamily="34" charset="0"/>
                <a:ea typeface="Calibri" panose="020F0502020204030204" pitchFamily="34" charset="0"/>
                <a:cs typeface="Times New Roman" panose="02020603050405020304" pitchFamily="18" charset="0"/>
              </a:rPr>
              <a:t>	40</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6660232" y="9395"/>
            <a:ext cx="4572000" cy="1846659"/>
          </a:xfrm>
          <a:prstGeom prst="rect">
            <a:avLst/>
          </a:prstGeom>
        </p:spPr>
        <p:txBody>
          <a:bodyPr>
            <a:spAutoFit/>
          </a:bodyPr>
          <a:lstStyle/>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Juro </a:t>
            </a:r>
            <a:r>
              <a:rPr lang="de-DE" sz="1200" dirty="0" err="1">
                <a:latin typeface="Calibri" panose="020F0502020204030204" pitchFamily="34" charset="0"/>
                <a:ea typeface="Calibri" panose="020F0502020204030204" pitchFamily="34" charset="0"/>
                <a:cs typeface="Times New Roman" panose="02020603050405020304" pitchFamily="18" charset="0"/>
              </a:rPr>
              <a:t>Metsk</a:t>
            </a:r>
            <a:r>
              <a:rPr lang="de-DE" sz="1200" dirty="0">
                <a:latin typeface="Calibri" panose="020F0502020204030204" pitchFamily="34" charset="0"/>
                <a:ea typeface="Calibri" panose="020F0502020204030204" pitchFamily="34" charset="0"/>
                <a:cs typeface="Times New Roman" panose="02020603050405020304" pitchFamily="18" charset="0"/>
              </a:rPr>
              <a:t> (*1954)	</a:t>
            </a:r>
            <a:r>
              <a:rPr lang="de-DE" sz="1200" dirty="0" smtClean="0">
                <a:latin typeface="Calibri" panose="020F0502020204030204" pitchFamily="34" charset="0"/>
                <a:ea typeface="Calibri" panose="020F0502020204030204" pitchFamily="34" charset="0"/>
                <a:cs typeface="Times New Roman" panose="02020603050405020304" pitchFamily="18" charset="0"/>
              </a:rPr>
              <a:t>11 </a:t>
            </a:r>
            <a:r>
              <a:rPr lang="de-D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de-DE" sz="800" dirty="0">
                <a:latin typeface="Calibri" panose="020F0502020204030204" pitchFamily="34" charset="0"/>
                <a:ea typeface="Calibri" panose="020F0502020204030204" pitchFamily="34" charset="0"/>
                <a:cs typeface="Times New Roman" panose="02020603050405020304" pitchFamily="18" charset="0"/>
              </a:rPr>
              <a:t>Lutz </a:t>
            </a:r>
            <a:r>
              <a:rPr lang="de-DE" sz="800" b="1" dirty="0" err="1">
                <a:latin typeface="Calibri" panose="020F0502020204030204" pitchFamily="34" charset="0"/>
                <a:ea typeface="Calibri" panose="020F0502020204030204" pitchFamily="34" charset="0"/>
                <a:cs typeface="Times New Roman" panose="02020603050405020304" pitchFamily="18" charset="0"/>
              </a:rPr>
              <a:t>Glandien</a:t>
            </a:r>
            <a:r>
              <a:rPr lang="de-DE" sz="800" dirty="0">
                <a:latin typeface="Calibri" panose="020F0502020204030204" pitchFamily="34" charset="0"/>
                <a:ea typeface="Calibri" panose="020F0502020204030204" pitchFamily="34" charset="0"/>
                <a:cs typeface="Times New Roman" panose="02020603050405020304" pitchFamily="18" charset="0"/>
              </a:rPr>
              <a:t> (*1954)	</a:t>
            </a:r>
            <a:r>
              <a:rPr lang="de-DE" sz="800" dirty="0" smtClean="0">
                <a:latin typeface="Calibri" panose="020F0502020204030204" pitchFamily="34" charset="0"/>
                <a:ea typeface="Calibri" panose="020F0502020204030204" pitchFamily="34" charset="0"/>
                <a:cs typeface="Times New Roman" panose="02020603050405020304" pitchFamily="18" charset="0"/>
              </a:rPr>
              <a:t>	0</a:t>
            </a:r>
            <a:endParaRPr lang="de-DE" sz="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Helmut </a:t>
            </a:r>
            <a:r>
              <a:rPr lang="de-DE" sz="1200" b="1" dirty="0">
                <a:latin typeface="Calibri" panose="020F0502020204030204" pitchFamily="34" charset="0"/>
                <a:ea typeface="Calibri" panose="020F0502020204030204" pitchFamily="34" charset="0"/>
                <a:cs typeface="Times New Roman" panose="02020603050405020304" pitchFamily="18" charset="0"/>
              </a:rPr>
              <a:t>Zapf</a:t>
            </a:r>
            <a:r>
              <a:rPr lang="de-DE" sz="1200" dirty="0">
                <a:latin typeface="Calibri" panose="020F0502020204030204" pitchFamily="34" charset="0"/>
                <a:ea typeface="Calibri" panose="020F0502020204030204" pitchFamily="34" charset="0"/>
                <a:cs typeface="Times New Roman" panose="02020603050405020304" pitchFamily="18" charset="0"/>
              </a:rPr>
              <a:t> (*1956)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Jakob</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Ullmann</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Rainer </a:t>
            </a:r>
            <a:r>
              <a:rPr lang="en-US" sz="1200" dirty="0" err="1">
                <a:latin typeface="Calibri" panose="020F0502020204030204" pitchFamily="34" charset="0"/>
                <a:ea typeface="Calibri" panose="020F0502020204030204" pitchFamily="34" charset="0"/>
                <a:cs typeface="Times New Roman" panose="02020603050405020304" pitchFamily="18" charset="0"/>
              </a:rPr>
              <a:t>Promnitz</a:t>
            </a:r>
            <a:r>
              <a:rPr lang="en-US" sz="1200" dirty="0">
                <a:latin typeface="Calibri" panose="020F0502020204030204" pitchFamily="34" charset="0"/>
                <a:ea typeface="Calibri" panose="020F0502020204030204" pitchFamily="34" charset="0"/>
                <a:cs typeface="Times New Roman" panose="02020603050405020304" pitchFamily="18" charset="0"/>
              </a:rPr>
              <a:t> (*1958)	</a:t>
            </a:r>
            <a:r>
              <a:rPr lang="en-US" sz="1200" dirty="0" smtClean="0">
                <a:latin typeface="Calibri" panose="020F0502020204030204" pitchFamily="34" charset="0"/>
                <a:ea typeface="Calibri" panose="020F0502020204030204" pitchFamily="34" charset="0"/>
                <a:cs typeface="Times New Roman" panose="02020603050405020304" pitchFamily="18" charset="0"/>
              </a:rPr>
              <a:t>5</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Bernd </a:t>
            </a:r>
            <a:r>
              <a:rPr lang="de-DE" sz="1200" b="1" dirty="0">
                <a:latin typeface="Calibri" panose="020F0502020204030204" pitchFamily="34" charset="0"/>
                <a:ea typeface="Calibri" panose="020F0502020204030204" pitchFamily="34" charset="0"/>
                <a:cs typeface="Times New Roman" panose="02020603050405020304" pitchFamily="18" charset="0"/>
              </a:rPr>
              <a:t>Franke</a:t>
            </a:r>
            <a:r>
              <a:rPr lang="de-DE" sz="1200" dirty="0">
                <a:latin typeface="Calibri" panose="020F0502020204030204" pitchFamily="34" charset="0"/>
                <a:ea typeface="Calibri" panose="020F0502020204030204" pitchFamily="34" charset="0"/>
                <a:cs typeface="Times New Roman" panose="02020603050405020304" pitchFamily="18" charset="0"/>
              </a:rPr>
              <a:t> (*1959)	</a:t>
            </a:r>
            <a:r>
              <a:rPr lang="de-DE" sz="1200" dirty="0" smtClean="0">
                <a:latin typeface="Calibri" panose="020F0502020204030204" pitchFamily="34" charset="0"/>
                <a:ea typeface="Calibri" panose="020F0502020204030204" pitchFamily="34" charset="0"/>
                <a:cs typeface="Times New Roman" panose="02020603050405020304" pitchFamily="18" charset="0"/>
              </a:rPr>
              <a:t>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Steffen </a:t>
            </a:r>
            <a:r>
              <a:rPr lang="en-US" sz="1200" b="1" dirty="0">
                <a:latin typeface="Calibri" panose="020F0502020204030204" pitchFamily="34" charset="0"/>
                <a:ea typeface="Calibri" panose="020F0502020204030204" pitchFamily="34" charset="0"/>
                <a:cs typeface="Times New Roman" panose="02020603050405020304" pitchFamily="18" charset="0"/>
              </a:rPr>
              <a:t>Schleiermacher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1960)  3</a:t>
            </a:r>
            <a:endParaRPr lang="de-DE" sz="1200" dirty="0"/>
          </a:p>
        </p:txBody>
      </p:sp>
    </p:spTree>
    <p:extLst>
      <p:ext uri="{BB962C8B-B14F-4D97-AF65-F5344CB8AC3E}">
        <p14:creationId xmlns:p14="http://schemas.microsoft.com/office/powerpoint/2010/main" val="388594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Documenting</a:t>
            </a:r>
            <a:r>
              <a:rPr lang="de-DE" dirty="0" smtClean="0"/>
              <a:t> Contemporary Music	</a:t>
            </a:r>
            <a:endParaRPr lang="de-DE" dirty="0"/>
          </a:p>
        </p:txBody>
      </p:sp>
      <p:sp>
        <p:nvSpPr>
          <p:cNvPr id="3" name="Datumsplatzhalter 2"/>
          <p:cNvSpPr>
            <a:spLocks noGrp="1"/>
          </p:cNvSpPr>
          <p:nvPr>
            <p:ph type="dt" sz="half" idx="10"/>
          </p:nvPr>
        </p:nvSpPr>
        <p:spPr/>
        <p:txBody>
          <a:bodyPr/>
          <a:lstStyle/>
          <a:p>
            <a:fld id="{CDFFEA3C-179A-44BB-ACEF-1EABE49F52A5}" type="datetime4">
              <a:rPr lang="de-DE" smtClean="0"/>
              <a:pPr/>
              <a:t>30. August 2018</a:t>
            </a:fld>
            <a:r>
              <a:rPr lang="de-DE" smtClean="0"/>
              <a:t> | Seite </a:t>
            </a:r>
            <a:fld id="{0861B5AC-52B6-4940-A75B-038E30218B05}" type="slidenum">
              <a:rPr lang="de-DE" smtClean="0"/>
              <a:pPr/>
              <a:t>9</a:t>
            </a:fld>
            <a:r>
              <a:rPr lang="de-DE" smtClean="0"/>
              <a:t> </a:t>
            </a:r>
            <a:endParaRPr lang="de-DE" dirty="0"/>
          </a:p>
        </p:txBody>
      </p:sp>
      <p:sp>
        <p:nvSpPr>
          <p:cNvPr id="4" name="Fußzeilenplatzhalter 3"/>
          <p:cNvSpPr>
            <a:spLocks noGrp="1"/>
          </p:cNvSpPr>
          <p:nvPr>
            <p:ph type="ftr" sz="quarter" idx="11"/>
          </p:nvPr>
        </p:nvSpPr>
        <p:spPr/>
        <p:txBody>
          <a:bodyPr/>
          <a:lstStyle/>
          <a:p>
            <a:r>
              <a:rPr lang="de-DE" dirty="0" smtClean="0"/>
              <a:t>Katrin Bicher</a:t>
            </a:r>
            <a:endParaRPr lang="de-DE" dirty="0"/>
          </a:p>
        </p:txBody>
      </p:sp>
      <p:sp>
        <p:nvSpPr>
          <p:cNvPr id="5" name="Textplatzhalter 4"/>
          <p:cNvSpPr>
            <a:spLocks noGrp="1"/>
          </p:cNvSpPr>
          <p:nvPr>
            <p:ph type="body" sz="quarter" idx="13"/>
          </p:nvPr>
        </p:nvSpPr>
        <p:spPr/>
        <p:txBody>
          <a:bodyPr/>
          <a:lstStyle/>
          <a:p>
            <a:r>
              <a:rPr lang="de-DE" dirty="0" smtClean="0"/>
              <a:t>Contemporary </a:t>
            </a:r>
            <a:r>
              <a:rPr lang="de-DE" dirty="0" err="1" smtClean="0"/>
              <a:t>music</a:t>
            </a:r>
            <a:r>
              <a:rPr lang="de-DE" dirty="0" smtClean="0"/>
              <a:t> at SLUB Dresden</a:t>
            </a:r>
            <a:endParaRPr lang="de-DE" dirty="0"/>
          </a:p>
        </p:txBody>
      </p:sp>
      <p:sp>
        <p:nvSpPr>
          <p:cNvPr id="6" name="Inhaltsplatzhalter 5"/>
          <p:cNvSpPr>
            <a:spLocks noGrp="1"/>
          </p:cNvSpPr>
          <p:nvPr>
            <p:ph sz="quarter" idx="14"/>
          </p:nvPr>
        </p:nvSpPr>
        <p:spPr/>
        <p:txBody>
          <a:bodyPr/>
          <a:lstStyle/>
          <a:p>
            <a:r>
              <a:rPr lang="en-US" dirty="0"/>
              <a:t>exemplary </a:t>
            </a:r>
            <a:r>
              <a:rPr lang="en-US" dirty="0" smtClean="0"/>
              <a:t>		vs 	complete</a:t>
            </a:r>
          </a:p>
          <a:p>
            <a:r>
              <a:rPr lang="en-US" dirty="0"/>
              <a:t>objects </a:t>
            </a:r>
            <a:r>
              <a:rPr lang="en-US" dirty="0" smtClean="0"/>
              <a:t>			vs 	practices</a:t>
            </a:r>
            <a:endParaRPr lang="de-DE" dirty="0"/>
          </a:p>
          <a:p>
            <a:endParaRPr lang="de-DE" dirty="0"/>
          </a:p>
          <a:p>
            <a:endParaRPr lang="de-DE" dirty="0"/>
          </a:p>
        </p:txBody>
      </p:sp>
    </p:spTree>
    <p:extLst>
      <p:ext uri="{BB962C8B-B14F-4D97-AF65-F5344CB8AC3E}">
        <p14:creationId xmlns:p14="http://schemas.microsoft.com/office/powerpoint/2010/main" val="2314322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ächsische Landesbibliothek Dresden PPT Master">
  <a:themeElements>
    <a:clrScheme name="Sächsische Landesbibliothek Dresden DC PPT">
      <a:dk1>
        <a:sysClr val="windowText" lastClr="000000"/>
      </a:dk1>
      <a:lt1>
        <a:sysClr val="window" lastClr="FFFFFF"/>
      </a:lt1>
      <a:dk2>
        <a:srgbClr val="000000"/>
      </a:dk2>
      <a:lt2>
        <a:srgbClr val="FFFFFF"/>
      </a:lt2>
      <a:accent1>
        <a:srgbClr val="E10019"/>
      </a:accent1>
      <a:accent2>
        <a:srgbClr val="E10019"/>
      </a:accent2>
      <a:accent3>
        <a:srgbClr val="E10019"/>
      </a:accent3>
      <a:accent4>
        <a:srgbClr val="E10019"/>
      </a:accent4>
      <a:accent5>
        <a:srgbClr val="E10019"/>
      </a:accent5>
      <a:accent6>
        <a:srgbClr val="E10019"/>
      </a:accent6>
      <a:hlink>
        <a:srgbClr val="E10019"/>
      </a:hlink>
      <a:folHlink>
        <a:srgbClr val="E10019"/>
      </a:folHlink>
    </a:clrScheme>
    <a:fontScheme name="Sächsische Landesbibliothek Dresden DF PPT">
      <a:majorFont>
        <a:latin typeface="VistaSansBold"/>
        <a:ea typeface=""/>
        <a:cs typeface=""/>
      </a:majorFont>
      <a:minorFont>
        <a:latin typeface="VistaSans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a:latin typeface="+mn-lt"/>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SLUB-Powerpoint-Vorlage</Template>
  <TotalTime>0</TotalTime>
  <Words>1797</Words>
  <Application>Microsoft Office PowerPoint</Application>
  <PresentationFormat>Bildschirmpräsentation (4:3)</PresentationFormat>
  <Paragraphs>491</Paragraphs>
  <Slides>37</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VistaSansBook</vt:lpstr>
      <vt:lpstr>Times New Roman</vt:lpstr>
      <vt:lpstr>VistaSansBold</vt:lpstr>
      <vt:lpstr>Arial</vt:lpstr>
      <vt:lpstr>Calibri</vt:lpstr>
      <vt:lpstr>Sächsische Landesbibliothek Dresden PPT Master</vt:lpstr>
      <vt:lpstr>PowerPoint-Präsentation</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PowerPoint-Präsentation</vt:lpstr>
      <vt:lpstr>Documenting Contemporary Music </vt:lpstr>
      <vt:lpstr>PowerPoint-Präsentation</vt:lpstr>
      <vt:lpstr>PowerPoint-Präsentation</vt:lpstr>
      <vt:lpstr>Documenting Contemporary Music </vt:lpstr>
      <vt:lpstr>Documenting Contemporary Music </vt:lpstr>
      <vt:lpstr>Documenting Contemporary Music </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vt:lpstr>
      <vt:lpstr>Documenting Contemporary Music </vt:lpstr>
      <vt:lpstr>Documenting Contemporary Music </vt:lpstr>
      <vt:lpstr>Documenting Contemporary Music </vt:lpstr>
      <vt:lpstr>Documenting Contemporary Music </vt:lpstr>
      <vt:lpstr>Documenting Contemporary Music </vt:lpstr>
      <vt:lpstr>Documenting Contemporary Music </vt:lpstr>
      <vt:lpstr>Documenting Contemporary Music</vt:lpstr>
      <vt:lpstr>Documenting Contemporary Music </vt:lpstr>
      <vt:lpstr>Documenting Contemporary Music</vt:lpstr>
      <vt:lpstr>Documenting Contemporary Music</vt:lpstr>
      <vt:lpstr>Documenting Contemporary Music</vt:lpstr>
      <vt:lpstr>Documenting Contemporary Music</vt:lpstr>
    </vt:vector>
  </TitlesOfParts>
  <Company>SLUB Dresden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Bicher, Katrin</dc:creator>
  <cp:lastModifiedBy>Bicher, Katrin</cp:lastModifiedBy>
  <cp:revision>66</cp:revision>
  <dcterms:created xsi:type="dcterms:W3CDTF">2018-07-20T00:33:44Z</dcterms:created>
  <dcterms:modified xsi:type="dcterms:W3CDTF">2018-08-30T14:49:11Z</dcterms:modified>
</cp:coreProperties>
</file>