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852" r:id="rId1"/>
  </p:sldMasterIdLst>
  <p:sldIdLst>
    <p:sldId id="256" r:id="rId2"/>
    <p:sldId id="257" r:id="rId3"/>
    <p:sldId id="259" r:id="rId4"/>
    <p:sldId id="283" r:id="rId5"/>
    <p:sldId id="284" r:id="rId6"/>
    <p:sldId id="287" r:id="rId7"/>
    <p:sldId id="285" r:id="rId8"/>
    <p:sldId id="262" r:id="rId9"/>
    <p:sldId id="286" r:id="rId10"/>
    <p:sldId id="288" r:id="rId11"/>
    <p:sldId id="264" r:id="rId12"/>
    <p:sldId id="266" r:id="rId13"/>
    <p:sldId id="267" r:id="rId14"/>
    <p:sldId id="276" r:id="rId15"/>
    <p:sldId id="27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 xmlns:p="http://schemas.openxmlformats.org/presentationml/2006/main" xmlns:r="http://schemas.openxmlformats.org/officeDocument/2006/relationships" xmlns:a="http://schemas.openxmlformats.org/drawingml/2006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CC0000"/>
    <a:srgbClr val="009999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p15="http://schemas.microsoft.com/office/powerpoint/2012/main" xmlns="" xmlns:p="http://schemas.openxmlformats.org/presentationml/2006/main" xmlns:r="http://schemas.openxmlformats.org/officeDocument/2006/relationships" xmlns:a="http://schemas.openxmlformats.org/drawingml/2006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4926" autoAdjust="0"/>
    <p:restoredTop sz="94660"/>
  </p:normalViewPr>
  <p:slideViewPr>
    <p:cSldViewPr>
      <p:cViewPr>
        <p:scale>
          <a:sx n="76" d="100"/>
          <a:sy n="76" d="100"/>
        </p:scale>
        <p:origin x="-1312" y="-4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hyperlink" Target="http://kulturoloski-identiteti.uns.ac.rs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kulturoloski-identiteti.uns.ac.rs/" TargetMode="External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iraprodanovkrajisnik@gmail.co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The 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Institutionalization of Music Practice: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latin typeface="Calibri" pitchFamily="34" charset="0"/>
                <a:cs typeface="Calibri" pitchFamily="34" charset="0"/>
              </a:rPr>
            </a:br>
            <a:r>
              <a:rPr lang="en-US" sz="2400" b="1" dirty="0">
                <a:latin typeface="Calibri" pitchFamily="34" charset="0"/>
                <a:cs typeface="Calibri" pitchFamily="34" charset="0"/>
              </a:rPr>
              <a:t>Archive of the Academy of Arts, University of Novi 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Sad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4495800"/>
            <a:ext cx="6400800" cy="1752600"/>
          </a:xfrm>
        </p:spPr>
        <p:txBody>
          <a:bodyPr>
            <a:noAutofit/>
          </a:bodyPr>
          <a:lstStyle/>
          <a:p>
            <a:pPr lvl="0" algn="r">
              <a:spcBef>
                <a:spcPts val="580"/>
              </a:spcBef>
              <a:buClr>
                <a:srgbClr val="D34817"/>
              </a:buClr>
            </a:pPr>
            <a:r>
              <a:rPr lang="x-none" sz="18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Prof</a:t>
            </a:r>
            <a:r>
              <a:rPr lang="x-none" sz="18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. Dr. Ira Prodanov</a:t>
            </a:r>
          </a:p>
          <a:p>
            <a:pPr lvl="0" algn="r">
              <a:spcBef>
                <a:spcPts val="580"/>
              </a:spcBef>
              <a:buClr>
                <a:srgbClr val="D34817"/>
              </a:buClr>
            </a:pPr>
            <a:r>
              <a:rPr lang="x-none" sz="18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Academy </a:t>
            </a:r>
            <a:r>
              <a:rPr lang="x-none" sz="18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of Arts, Univ. Of Novi Sad, </a:t>
            </a:r>
            <a:r>
              <a:rPr lang="x-none" sz="18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Serbia</a:t>
            </a:r>
            <a:endParaRPr lang="en-US" sz="1800" b="1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lvl="0" algn="r">
              <a:spcBef>
                <a:spcPts val="580"/>
              </a:spcBef>
              <a:buClr>
                <a:srgbClr val="D34817"/>
              </a:buClr>
            </a:pPr>
            <a:r>
              <a:rPr lang="en-US" sz="18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Congress of IAML, Leipzig, July 22 – 27, 2018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/>
            </a:r>
            <a:br>
              <a:rPr lang="en-US" sz="1800" dirty="0">
                <a:latin typeface="Calibri" pitchFamily="34" charset="0"/>
                <a:cs typeface="Calibri" pitchFamily="34" charset="0"/>
              </a:rPr>
            </a:br>
            <a:endParaRPr lang="x-none" sz="1800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endParaRPr lang="en-US" sz="1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315200" y="496352"/>
            <a:ext cx="1170954" cy="12562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496352"/>
            <a:ext cx="1291015" cy="1186866"/>
          </a:xfrm>
          <a:prstGeom prst="rect">
            <a:avLst/>
          </a:prstGeom>
        </p:spPr>
      </p:pic>
      <p:pic>
        <p:nvPicPr>
          <p:cNvPr id="1026" name="Picture 2" descr="C:\Users\IRA\Desktop\logo iam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496352"/>
            <a:ext cx="26670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94389440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913558" y="1219200"/>
            <a:ext cx="7316883" cy="4876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0" y="487680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hlinkClick r:id="rId3"/>
              </a:rPr>
              <a:t>http://kulturoloski-identiteti.uns.ac.rs</a:t>
            </a:r>
            <a:r>
              <a:rPr lang="en-US" u="sng" dirty="0">
                <a:hlinkClick r:id="rId3"/>
              </a:rPr>
              <a:t>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80987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67" y="124691"/>
            <a:ext cx="9026540" cy="6246056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5" name="Rectangle 4"/>
          <p:cNvSpPr/>
          <p:nvPr/>
        </p:nvSpPr>
        <p:spPr>
          <a:xfrm>
            <a:off x="1234440" y="1505244"/>
            <a:ext cx="1329397" cy="49236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Rectangle 7"/>
          <p:cNvSpPr/>
          <p:nvPr/>
        </p:nvSpPr>
        <p:spPr>
          <a:xfrm>
            <a:off x="3471204" y="1468773"/>
            <a:ext cx="1329397" cy="49236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Rectangle 8"/>
          <p:cNvSpPr/>
          <p:nvPr/>
        </p:nvSpPr>
        <p:spPr>
          <a:xfrm>
            <a:off x="5822266" y="1505244"/>
            <a:ext cx="1329397" cy="49236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TextBox 6"/>
          <p:cNvSpPr txBox="1"/>
          <p:nvPr/>
        </p:nvSpPr>
        <p:spPr>
          <a:xfrm>
            <a:off x="1234440" y="1505244"/>
            <a:ext cx="1329397" cy="523220"/>
          </a:xfrm>
          <a:prstGeom prst="rect">
            <a:avLst/>
          </a:prstGeom>
          <a:solidFill>
            <a:srgbClr val="009999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x-none" sz="1400" dirty="0" smtClean="0">
                <a:solidFill>
                  <a:schemeClr val="bg1"/>
                </a:solidFill>
              </a:rPr>
              <a:t>Drama department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71204" y="1488107"/>
            <a:ext cx="1329397" cy="523220"/>
          </a:xfrm>
          <a:prstGeom prst="rect">
            <a:avLst/>
          </a:prstGeom>
          <a:solidFill>
            <a:srgbClr val="009999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x-none" sz="1400" dirty="0" smtClean="0">
                <a:solidFill>
                  <a:schemeClr val="bg1"/>
                </a:solidFill>
              </a:rPr>
              <a:t>Fine Arts Dept.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22267" y="1497028"/>
            <a:ext cx="1329396" cy="523220"/>
          </a:xfrm>
          <a:prstGeom prst="rect">
            <a:avLst/>
          </a:prstGeom>
          <a:solidFill>
            <a:srgbClr val="009999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x-none" sz="1400" dirty="0" smtClean="0">
                <a:solidFill>
                  <a:schemeClr val="bg1"/>
                </a:solidFill>
              </a:rPr>
              <a:t>Dept. Of Music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62600" y="3962400"/>
            <a:ext cx="838200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x-none" sz="1400" b="1" dirty="0" smtClean="0"/>
              <a:t>Archive</a:t>
            </a:r>
            <a:endParaRPr lang="en-US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629400" y="3962400"/>
            <a:ext cx="1828799" cy="5232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x-none" sz="1400" b="1" dirty="0" smtClean="0">
                <a:solidFill>
                  <a:srgbClr val="FFFF00"/>
                </a:solidFill>
              </a:rPr>
              <a:t>Symphony Orchestra</a:t>
            </a:r>
            <a:endParaRPr lang="en-US" sz="1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499403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0185" y="-1138"/>
            <a:ext cx="9214533" cy="632573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705600" y="1742419"/>
            <a:ext cx="1143000" cy="458218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Rectangle 6"/>
          <p:cNvSpPr/>
          <p:nvPr/>
        </p:nvSpPr>
        <p:spPr>
          <a:xfrm>
            <a:off x="822960" y="2743200"/>
            <a:ext cx="4747847" cy="329184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TextBox 1"/>
          <p:cNvSpPr txBox="1"/>
          <p:nvPr/>
        </p:nvSpPr>
        <p:spPr>
          <a:xfrm>
            <a:off x="910885" y="847593"/>
            <a:ext cx="374903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x-none" b="1" dirty="0" smtClean="0">
                <a:solidFill>
                  <a:schemeClr val="accent1">
                    <a:lumMod val="50000"/>
                  </a:schemeClr>
                </a:solidFill>
              </a:rPr>
              <a:t>Symphony Orchestra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219200"/>
            <a:ext cx="5715000" cy="52322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Cultural </a:t>
            </a:r>
            <a:r>
              <a:rPr lang="x-none" sz="1400" dirty="0">
                <a:solidFill>
                  <a:schemeClr val="bg1"/>
                </a:solidFill>
              </a:rPr>
              <a:t>I</a:t>
            </a:r>
            <a:r>
              <a:rPr lang="en-GB" sz="1400" dirty="0" err="1">
                <a:solidFill>
                  <a:schemeClr val="bg1"/>
                </a:solidFill>
              </a:rPr>
              <a:t>dentities</a:t>
            </a:r>
            <a:r>
              <a:rPr lang="en-GB" sz="1400" dirty="0">
                <a:solidFill>
                  <a:schemeClr val="bg1"/>
                </a:solidFill>
              </a:rPr>
              <a:t> in the Artistic Production of the Academy of Arts, University of Novi Sad - Archiving and Analytical </a:t>
            </a:r>
            <a:r>
              <a:rPr lang="x-none" sz="1400" dirty="0">
                <a:solidFill>
                  <a:schemeClr val="bg1"/>
                </a:solidFill>
              </a:rPr>
              <a:t>P</a:t>
            </a:r>
            <a:r>
              <a:rPr lang="en-GB" sz="1400" dirty="0" err="1">
                <a:solidFill>
                  <a:schemeClr val="bg1"/>
                </a:solidFill>
              </a:rPr>
              <a:t>resentation</a:t>
            </a:r>
            <a:r>
              <a:rPr lang="en-GB" sz="1400" dirty="0">
                <a:solidFill>
                  <a:schemeClr val="bg1"/>
                </a:solidFill>
              </a:rPr>
              <a:t> of </a:t>
            </a:r>
            <a:r>
              <a:rPr lang="x-none" sz="1400" dirty="0" smtClean="0">
                <a:solidFill>
                  <a:schemeClr val="bg1"/>
                </a:solidFill>
              </a:rPr>
              <a:t>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45318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52400" y="381000"/>
            <a:ext cx="8534400" cy="6271872"/>
          </a:xfrm>
        </p:spPr>
      </p:pic>
      <p:sp>
        <p:nvSpPr>
          <p:cNvPr id="5" name="TextBox 4"/>
          <p:cNvSpPr txBox="1"/>
          <p:nvPr/>
        </p:nvSpPr>
        <p:spPr>
          <a:xfrm>
            <a:off x="1828800" y="1339334"/>
            <a:ext cx="5715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x-none" b="1" dirty="0" smtClean="0"/>
              <a:t>Concert of the Symphony Orchestra 6. 11. 1995.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609600" y="1828799"/>
            <a:ext cx="7238999" cy="510909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x-none" sz="1400" b="1" u="sng" dirty="0" smtClean="0">
                <a:solidFill>
                  <a:schemeClr val="accent1">
                    <a:lumMod val="75000"/>
                  </a:schemeClr>
                </a:solidFill>
              </a:rPr>
              <a:t>Title</a:t>
            </a:r>
            <a:r>
              <a:rPr lang="x-none" sz="1400" b="1" dirty="0" smtClean="0">
                <a:solidFill>
                  <a:schemeClr val="accent1">
                    <a:lumMod val="75000"/>
                  </a:schemeClr>
                </a:solidFill>
              </a:rPr>
              <a:t>:Concert </a:t>
            </a:r>
            <a:r>
              <a:rPr lang="x-none" sz="1400" b="1" dirty="0">
                <a:solidFill>
                  <a:schemeClr val="accent1">
                    <a:lumMod val="75000"/>
                  </a:schemeClr>
                </a:solidFill>
              </a:rPr>
              <a:t>of the Symphony Orchestra and Mixed </a:t>
            </a:r>
            <a:r>
              <a:rPr lang="x-none" sz="1400" b="1" dirty="0" smtClean="0">
                <a:solidFill>
                  <a:schemeClr val="accent1">
                    <a:lumMod val="75000"/>
                  </a:schemeClr>
                </a:solidFill>
              </a:rPr>
              <a:t>Choir</a:t>
            </a:r>
          </a:p>
          <a:p>
            <a:r>
              <a:rPr lang="x-none" sz="1400" b="1" u="sng" dirty="0" smtClean="0">
                <a:solidFill>
                  <a:schemeClr val="accent1">
                    <a:lumMod val="75000"/>
                  </a:schemeClr>
                </a:solidFill>
              </a:rPr>
              <a:t>Date and time of the production: </a:t>
            </a:r>
            <a:r>
              <a:rPr lang="x-none" sz="1400" b="1" dirty="0" smtClean="0">
                <a:solidFill>
                  <a:schemeClr val="accent1">
                    <a:lumMod val="75000"/>
                  </a:schemeClr>
                </a:solidFill>
              </a:rPr>
              <a:t>6.11.1995, 7PM</a:t>
            </a:r>
          </a:p>
          <a:p>
            <a:r>
              <a:rPr lang="x-none" sz="1400" b="1" u="sng" dirty="0" smtClean="0">
                <a:solidFill>
                  <a:schemeClr val="accent1">
                    <a:lumMod val="75000"/>
                  </a:schemeClr>
                </a:solidFill>
              </a:rPr>
              <a:t>Place of the production</a:t>
            </a:r>
            <a:r>
              <a:rPr lang="x-none" sz="1400" b="1" dirty="0" smtClean="0">
                <a:solidFill>
                  <a:schemeClr val="accent1">
                    <a:lumMod val="75000"/>
                  </a:schemeClr>
                </a:solidFill>
              </a:rPr>
              <a:t>: Serbian National Theatre</a:t>
            </a:r>
          </a:p>
          <a:p>
            <a:r>
              <a:rPr lang="x-none" sz="1400" b="1" u="sng" dirty="0" smtClean="0">
                <a:solidFill>
                  <a:schemeClr val="accent1">
                    <a:lumMod val="75000"/>
                  </a:schemeClr>
                </a:solidFill>
              </a:rPr>
              <a:t>Participants:</a:t>
            </a:r>
            <a:r>
              <a:rPr lang="x-none" sz="1400" b="1" dirty="0" smtClean="0">
                <a:solidFill>
                  <a:schemeClr val="accent1">
                    <a:lumMod val="75000"/>
                  </a:schemeClr>
                </a:solidFill>
              </a:rPr>
              <a:t> Symphony Orchestra and Mixed Choir, conductor Mladen Jagust, violin Marina Jashvili, soprano Jelena Bodrazic, tenor Slavoljub Kocic</a:t>
            </a:r>
          </a:p>
          <a:p>
            <a:r>
              <a:rPr lang="x-none" sz="1400" b="1" u="sng" dirty="0" smtClean="0">
                <a:solidFill>
                  <a:schemeClr val="accent1">
                    <a:lumMod val="75000"/>
                  </a:schemeClr>
                </a:solidFill>
              </a:rPr>
              <a:t>Associates</a:t>
            </a:r>
            <a:r>
              <a:rPr lang="x-none" sz="1400" b="1" dirty="0" smtClean="0">
                <a:solidFill>
                  <a:schemeClr val="accent1">
                    <a:lumMod val="75000"/>
                  </a:schemeClr>
                </a:solidFill>
              </a:rPr>
              <a:t>: concertmaster Adam Gutvajn, choir rehearsed by Boris Cernogubov</a:t>
            </a:r>
          </a:p>
          <a:p>
            <a:endParaRPr lang="x-none" sz="1400" b="1" u="sng" dirty="0" smtClean="0"/>
          </a:p>
          <a:p>
            <a:r>
              <a:rPr lang="x-none" sz="1400" b="1" u="sng" dirty="0" smtClean="0">
                <a:solidFill>
                  <a:schemeClr val="accent1">
                    <a:lumMod val="75000"/>
                  </a:schemeClr>
                </a:solidFill>
              </a:rPr>
              <a:t>Description of production:</a:t>
            </a:r>
          </a:p>
          <a:p>
            <a:r>
              <a:rPr lang="x-none" sz="1400" b="1" dirty="0" smtClean="0">
                <a:solidFill>
                  <a:schemeClr val="accent1">
                    <a:lumMod val="75000"/>
                  </a:schemeClr>
                </a:solidFill>
              </a:rPr>
              <a:t>Pyotr  Ilych Tchaikovsky</a:t>
            </a:r>
            <a:r>
              <a:rPr lang="x-none" sz="1400" dirty="0" smtClean="0">
                <a:solidFill>
                  <a:schemeClr val="accent1">
                    <a:lumMod val="75000"/>
                  </a:schemeClr>
                </a:solidFill>
              </a:rPr>
              <a:t>: Francesca </a:t>
            </a:r>
            <a:r>
              <a:rPr lang="x-none" sz="1400" dirty="0">
                <a:solidFill>
                  <a:schemeClr val="accent1">
                    <a:lumMod val="75000"/>
                  </a:schemeClr>
                </a:solidFill>
              </a:rPr>
              <a:t>da Rimini </a:t>
            </a:r>
            <a:r>
              <a:rPr lang="x-none" sz="1400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1400" b="1" i="1" dirty="0">
                <a:solidFill>
                  <a:schemeClr val="accent1">
                    <a:lumMod val="75000"/>
                  </a:schemeClr>
                </a:solidFill>
              </a:rPr>
              <a:t>Symphonic Fantasy after </a:t>
            </a:r>
            <a:r>
              <a:rPr lang="en-US" sz="1400" b="1" i="1" dirty="0" smtClean="0">
                <a:solidFill>
                  <a:schemeClr val="accent1">
                    <a:lumMod val="75000"/>
                  </a:schemeClr>
                </a:solidFill>
              </a:rPr>
              <a:t>Dante</a:t>
            </a:r>
            <a:r>
              <a:rPr lang="x-none" sz="1400" dirty="0" smtClean="0">
                <a:solidFill>
                  <a:schemeClr val="accent1">
                    <a:lumMod val="75000"/>
                  </a:schemeClr>
                </a:solidFill>
              </a:rPr>
              <a:t>) Op. 32</a:t>
            </a:r>
            <a:endParaRPr lang="x-none" sz="1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x-none" sz="1400" b="1" dirty="0" smtClean="0">
                <a:solidFill>
                  <a:schemeClr val="accent1">
                    <a:lumMod val="75000"/>
                  </a:schemeClr>
                </a:solidFill>
              </a:rPr>
              <a:t>Aleksandr Glazunov</a:t>
            </a:r>
            <a:r>
              <a:rPr lang="x-none" sz="1400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it-IT" sz="1400" dirty="0">
                <a:solidFill>
                  <a:schemeClr val="accent1">
                    <a:lumMod val="75000"/>
                  </a:schemeClr>
                </a:solidFill>
              </a:rPr>
              <a:t>Violin Concerto, </a:t>
            </a:r>
            <a:r>
              <a:rPr lang="it-IT" sz="1400" dirty="0" smtClean="0">
                <a:solidFill>
                  <a:schemeClr val="accent1">
                    <a:lumMod val="75000"/>
                  </a:schemeClr>
                </a:solidFill>
              </a:rPr>
              <a:t>Op.82</a:t>
            </a:r>
            <a:endParaRPr lang="x-none" sz="14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x-none" sz="1400" dirty="0" smtClean="0">
                <a:solidFill>
                  <a:schemeClr val="accent1">
                    <a:lumMod val="75000"/>
                  </a:schemeClr>
                </a:solidFill>
              </a:rPr>
              <a:t>Moderato</a:t>
            </a:r>
            <a:endParaRPr lang="x-none" sz="1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x-none" sz="1400" dirty="0">
                <a:solidFill>
                  <a:schemeClr val="accent1">
                    <a:lumMod val="75000"/>
                  </a:schemeClr>
                </a:solidFill>
              </a:rPr>
              <a:t>Andante sostenuto (Tempo I)</a:t>
            </a:r>
          </a:p>
          <a:p>
            <a:r>
              <a:rPr lang="x-none" sz="1400" dirty="0" smtClean="0">
                <a:solidFill>
                  <a:schemeClr val="accent1">
                    <a:lumMod val="75000"/>
                  </a:schemeClr>
                </a:solidFill>
              </a:rPr>
              <a:t>Allegro</a:t>
            </a:r>
          </a:p>
          <a:p>
            <a:endParaRPr lang="x-none" sz="1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x-none" sz="1400" b="1" dirty="0" smtClean="0">
                <a:solidFill>
                  <a:schemeClr val="accent1">
                    <a:lumMod val="75000"/>
                  </a:schemeClr>
                </a:solidFill>
              </a:rPr>
              <a:t>Aleksandr Scriabin</a:t>
            </a:r>
            <a:r>
              <a:rPr lang="x-none" sz="1400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x-none" sz="1400" dirty="0" smtClean="0">
                <a:solidFill>
                  <a:schemeClr val="accent1">
                    <a:lumMod val="75000"/>
                  </a:schemeClr>
                </a:solidFill>
              </a:rPr>
              <a:t>Symphony No. 1, E major, Op</a:t>
            </a:r>
            <a:r>
              <a:rPr lang="x-none" sz="1400" dirty="0">
                <a:solidFill>
                  <a:schemeClr val="accent1">
                    <a:lumMod val="75000"/>
                  </a:schemeClr>
                </a:solidFill>
              </a:rPr>
              <a:t>. 26</a:t>
            </a:r>
          </a:p>
          <a:p>
            <a:r>
              <a:rPr lang="x-none" sz="1400" dirty="0">
                <a:solidFill>
                  <a:schemeClr val="accent1">
                    <a:lumMod val="75000"/>
                  </a:schemeClr>
                </a:solidFill>
              </a:rPr>
              <a:t>Lento</a:t>
            </a:r>
          </a:p>
          <a:p>
            <a:r>
              <a:rPr lang="x-none" sz="1400" dirty="0">
                <a:solidFill>
                  <a:schemeClr val="accent1">
                    <a:lumMod val="75000"/>
                  </a:schemeClr>
                </a:solidFill>
              </a:rPr>
              <a:t>Allegro dramatico</a:t>
            </a:r>
          </a:p>
          <a:p>
            <a:r>
              <a:rPr lang="x-none" sz="1400" dirty="0">
                <a:solidFill>
                  <a:schemeClr val="accent1">
                    <a:lumMod val="75000"/>
                  </a:schemeClr>
                </a:solidFill>
              </a:rPr>
              <a:t>Lento</a:t>
            </a:r>
          </a:p>
          <a:p>
            <a:r>
              <a:rPr lang="x-none" sz="1400" dirty="0">
                <a:solidFill>
                  <a:schemeClr val="accent1">
                    <a:lumMod val="75000"/>
                  </a:schemeClr>
                </a:solidFill>
              </a:rPr>
              <a:t>Vivace</a:t>
            </a:r>
          </a:p>
          <a:p>
            <a:r>
              <a:rPr lang="x-none" sz="1400" dirty="0">
                <a:solidFill>
                  <a:schemeClr val="accent1">
                    <a:lumMod val="75000"/>
                  </a:schemeClr>
                </a:solidFill>
              </a:rPr>
              <a:t>Allegro</a:t>
            </a:r>
          </a:p>
          <a:p>
            <a:r>
              <a:rPr lang="x-none" sz="1400" dirty="0">
                <a:solidFill>
                  <a:schemeClr val="accent1">
                    <a:lumMod val="75000"/>
                  </a:schemeClr>
                </a:solidFill>
              </a:rPr>
              <a:t>Andante </a:t>
            </a:r>
            <a:r>
              <a:rPr lang="x-none" sz="1400" dirty="0" smtClean="0">
                <a:solidFill>
                  <a:schemeClr val="accent1">
                    <a:lumMod val="75000"/>
                  </a:schemeClr>
                </a:solidFill>
              </a:rPr>
              <a:t>(for soloists and orchestra)</a:t>
            </a:r>
            <a:endParaRPr lang="x-none" sz="14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683466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 smtClean="0"/>
              <a:t>Web Site of the project </a:t>
            </a:r>
            <a:r>
              <a:rPr lang="en-US" smtClean="0"/>
              <a:t>/ </a:t>
            </a:r>
            <a:r>
              <a:rPr lang="x-none" smtClean="0"/>
              <a:t>archive</a:t>
            </a:r>
            <a:endParaRPr lang="en-US" dirty="0"/>
          </a:p>
        </p:txBody>
      </p:sp>
      <p:pic>
        <p:nvPicPr>
          <p:cNvPr id="4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33400" y="1406271"/>
            <a:ext cx="8229600" cy="4922116"/>
          </a:xfrm>
        </p:spPr>
      </p:pic>
      <p:sp>
        <p:nvSpPr>
          <p:cNvPr id="5" name="TextBox 4"/>
          <p:cNvSpPr txBox="1"/>
          <p:nvPr/>
        </p:nvSpPr>
        <p:spPr>
          <a:xfrm>
            <a:off x="2209800" y="2685768"/>
            <a:ext cx="4876800" cy="147732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b="1" dirty="0" smtClean="0">
                <a:solidFill>
                  <a:schemeClr val="bg1"/>
                </a:solidFill>
              </a:rPr>
              <a:t>Cultural Identities in the Artistic Production of the Academy of Arts, University of Novi Sad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endParaRPr lang="x-none" b="1" dirty="0" smtClean="0">
              <a:solidFill>
                <a:schemeClr val="bg1"/>
              </a:solidFill>
            </a:endParaRPr>
          </a:p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3800" y="4006334"/>
            <a:ext cx="838200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x-none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Archive</a:t>
            </a:r>
            <a:endParaRPr lang="en-US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83549" y="3967186"/>
            <a:ext cx="803564" cy="33855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x-none" sz="1600" b="1" dirty="0" smtClean="0">
                <a:solidFill>
                  <a:schemeClr val="bg1"/>
                </a:solidFill>
              </a:rPr>
              <a:t>News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07344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hlinkClick r:id="rId2"/>
              </a:rPr>
              <a:t>i</a:t>
            </a:r>
            <a:r>
              <a:rPr lang="x-none" dirty="0" smtClean="0">
                <a:hlinkClick r:id="rId2"/>
              </a:rPr>
              <a:t>raprodanovkrajisnik</a:t>
            </a:r>
            <a:r>
              <a:rPr lang="en-US" dirty="0" smtClean="0">
                <a:hlinkClick r:id="rId2"/>
              </a:rPr>
              <a:t>@gmail.com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876800"/>
          </a:xfrm>
        </p:spPr>
        <p:txBody>
          <a:bodyPr/>
          <a:lstStyle/>
          <a:p>
            <a:pPr marL="0" indent="0" algn="ctr">
              <a:buNone/>
            </a:pPr>
            <a:r>
              <a:rPr lang="x-none" sz="3600" dirty="0">
                <a:solidFill>
                  <a:schemeClr val="tx2"/>
                </a:solidFill>
                <a:hlinkClick r:id="rId3"/>
              </a:rPr>
              <a:t>http://kulturoloski-identiteti.uns.ac.rs</a:t>
            </a:r>
            <a:r>
              <a:rPr lang="x-none" sz="3600" dirty="0" smtClean="0">
                <a:solidFill>
                  <a:schemeClr val="tx2"/>
                </a:solidFill>
                <a:hlinkClick r:id="rId3"/>
              </a:rPr>
              <a:t>/</a:t>
            </a:r>
            <a:endParaRPr lang="x-none" sz="3600" dirty="0" smtClean="0">
              <a:solidFill>
                <a:schemeClr val="tx2"/>
              </a:solidFill>
            </a:endParaRPr>
          </a:p>
          <a:p>
            <a:pPr algn="ctr"/>
            <a:endParaRPr lang="x-none" sz="3600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429000" y="2279737"/>
            <a:ext cx="1920240" cy="215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769497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Academy of Arts, Univ. of Novi Sad (1974)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8768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Department of Music / the Symphony Orchestra and Choir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Frequent concert activity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- </a:t>
            </a:r>
            <a:r>
              <a:rPr lang="en-US" i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conditio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sine qua non</a:t>
            </a:r>
            <a:endParaRPr lang="en-US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Need for collecting the data about artistic production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Archiving in the frame of the p</a:t>
            </a:r>
            <a:r>
              <a:rPr lang="x-none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roject </a:t>
            </a:r>
            <a:r>
              <a:rPr lang="en-GB" b="1" i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Cultural </a:t>
            </a:r>
            <a:r>
              <a:rPr lang="x-none" b="1" i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GB" b="1" i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dentities</a:t>
            </a:r>
            <a:r>
              <a:rPr lang="en-GB" b="1" i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b="1" i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in the Artistic Production of the Academy of </a:t>
            </a:r>
            <a:r>
              <a:rPr lang="en-GB" b="1" i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Arts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Archive - collection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of documents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suitable for future research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in musicology, sociology of music, artistic researches and other cultural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studies</a:t>
            </a:r>
            <a:endParaRPr lang="x-none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0"/>
              </a:spcBef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012503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Institutionalization of the artistic </a:t>
            </a:r>
            <a:r>
              <a:rPr lang="x-none" sz="32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production</a:t>
            </a:r>
            <a:br>
              <a:rPr lang="x-none" sz="32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x-none" sz="32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of the Academy of  Arts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x-none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A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pproaches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to the institutional theory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Arguments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that provoke institutionalization rely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on "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institutions that structure action" (Clemens and Cook 1999: 442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).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Institutions - formal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or informal procedures, routines, norms, and conventions in the organizational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structure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historical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institutionalists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support the idea of “coalition of scholars employing like-minded approaches rather than advancing a specific type of theory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”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Forming an institution of archive - process that “limits some forms of action and facilitates others” (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Amenta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, Ramsey 2009:5).</a:t>
            </a: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The key question: what to archive?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120293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x-none" sz="32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The a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rtistic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production of Mixed Choir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229600" cy="4876800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Mixed Choir active since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1974 (students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sing in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the frame of their courses, free of charge) </a:t>
            </a:r>
            <a:endParaRPr lang="en-US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approximately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90 - 120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members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a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capella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concerts and joint projects with the Symphony Orchestra of the Academy of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Arts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Expanding repertoire</a:t>
            </a:r>
            <a:endParaRPr lang="x-none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toward contemporary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oeuvres</a:t>
            </a:r>
            <a:endParaRPr lang="x-none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endParaRPr lang="en-US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endParaRPr lang="en-US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endParaRPr lang="en-US" dirty="0" smtClean="0"/>
          </a:p>
          <a:p>
            <a:endParaRPr lang="en-US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3810000"/>
            <a:ext cx="3939654" cy="261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7539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x-none" sz="32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The 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artistic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production of 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Symphony Orchestra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784" y="1219200"/>
            <a:ext cx="8534400" cy="4876800"/>
          </a:xfrm>
        </p:spPr>
        <p:txBody>
          <a:bodyPr/>
          <a:lstStyle/>
          <a:p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Estalished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in 1986 (students play in the frame of their courses, free of charge)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Ambitious programs of works from 18</a:t>
            </a:r>
            <a:r>
              <a:rPr lang="en-US" baseline="300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th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, 19</a:t>
            </a:r>
            <a:r>
              <a:rPr lang="en-US" baseline="300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th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and 20</a:t>
            </a:r>
            <a:r>
              <a:rPr lang="en-US" baseline="300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th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century (Mozart, Beethoven,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Brahms, Bruckner, Wagner,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, Tchaikovsky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Dvořak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, Rachmaninoff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, Scriabin,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Ravel,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Orf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Shostakovitch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Vrebalov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x-none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x-none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More than 1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5</a:t>
            </a:r>
            <a:r>
              <a:rPr lang="x-none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0 concerts and appeareances </a:t>
            </a:r>
            <a:endParaRPr lang="en-US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endParaRPr lang="x-none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endParaRPr lang="en-US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447800" y="4097648"/>
            <a:ext cx="5334000" cy="2539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5658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2800" dirty="0"/>
              <a:t>S</a:t>
            </a:r>
            <a:r>
              <a:rPr lang="x-none" sz="2800" dirty="0"/>
              <a:t>y</a:t>
            </a:r>
            <a:r>
              <a:rPr lang="en-US" sz="2800" dirty="0" err="1"/>
              <a:t>mphony</a:t>
            </a:r>
            <a:r>
              <a:rPr lang="en-US" sz="2800" dirty="0"/>
              <a:t> Orchestra and </a:t>
            </a:r>
            <a:r>
              <a:rPr lang="x-none" sz="2800" dirty="0" smtClean="0"/>
              <a:t>Mixed </a:t>
            </a:r>
            <a:r>
              <a:rPr lang="en-US" sz="2800" dirty="0" smtClean="0"/>
              <a:t>Choir </a:t>
            </a:r>
            <a:r>
              <a:rPr lang="en-US" sz="2800" dirty="0"/>
              <a:t>of the Academy of </a:t>
            </a:r>
            <a:r>
              <a:rPr lang="en-US" sz="2800" dirty="0" smtClean="0"/>
              <a:t>Arts</a:t>
            </a:r>
            <a:r>
              <a:rPr lang="x-none" sz="2800" dirty="0"/>
              <a:t/>
            </a:r>
            <a:br>
              <a:rPr lang="x-none" sz="2800" dirty="0"/>
            </a:br>
            <a:r>
              <a:rPr lang="x-none" sz="2800" dirty="0" smtClean="0"/>
              <a:t>Giya Kancheli</a:t>
            </a:r>
            <a:r>
              <a:rPr lang="x-none" sz="2800" i="1" dirty="0" smtClean="0"/>
              <a:t>, Styx</a:t>
            </a:r>
            <a:r>
              <a:rPr lang="x-none" sz="2800" dirty="0" smtClean="0"/>
              <a:t>, 2006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1524000"/>
            <a:ext cx="746946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11196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 smtClean="0"/>
              <a:t>The archive table</a:t>
            </a:r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99898785"/>
              </p:ext>
            </p:extLst>
          </p:nvPr>
        </p:nvGraphicFramePr>
        <p:xfrm>
          <a:off x="1451610" y="2209799"/>
          <a:ext cx="6701790" cy="25146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01790"/>
              </a:tblGrid>
              <a:tr h="457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highlight>
                            <a:srgbClr val="D3D3D3"/>
                          </a:highlight>
                        </a:rPr>
                        <a:t>Cultural Identities in the Artistic Production of the Academy of Arts</a:t>
                      </a:r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860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Section: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72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Symphony Orchestra and Choir of the Academy of Arts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860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Name and surname of the researcher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72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Ira Prodanov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86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Date of the entering data: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72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20.09.2016.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450975" y="3302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6128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x-none" dirty="0"/>
              <a:t>The archive </a:t>
            </a:r>
            <a:r>
              <a:rPr lang="x-none" dirty="0" smtClean="0"/>
              <a:t>table</a:t>
            </a:r>
            <a:endParaRPr lang="en-US" dirty="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450975" y="18002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55694570"/>
              </p:ext>
            </p:extLst>
          </p:nvPr>
        </p:nvGraphicFramePr>
        <p:xfrm>
          <a:off x="1450975" y="1600205"/>
          <a:ext cx="6240780" cy="47637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40780"/>
              </a:tblGrid>
              <a:tr h="2919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Data about the artistic production: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14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Title of the artistic production: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10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Concert of the Symphony Orchestra and Mixed Choir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14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Alternate title: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43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The Soire of the Works by Ludwig van Beethoven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19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Date and time of the artistic production: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66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16. 12. 1987. / 19.30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19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Place of the artistic production: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1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Novi Sad, Big Hall of the Serbian National Theatre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19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Artists: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399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Meastro Mladen Jagušt, pianist Kemal Geki</a:t>
                      </a:r>
                      <a:r>
                        <a:rPr lang="x-none" sz="1200">
                          <a:effectLst/>
                        </a:rPr>
                        <a:t>ć, soloists Anđela Saramandić, sopran, Marina Pavlović, mezzosopran, Dragoslav Ilić, tenor, Bojan Knežević, bass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196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Other collaborators: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399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Boris </a:t>
                      </a:r>
                      <a:r>
                        <a:rPr lang="en-US" sz="1200" dirty="0" err="1">
                          <a:effectLst/>
                        </a:rPr>
                        <a:t>Černogubov</a:t>
                      </a:r>
                      <a:r>
                        <a:rPr lang="en-US" sz="1200" dirty="0">
                          <a:effectLst/>
                        </a:rPr>
                        <a:t>, conductor assistant responsible for the choir; Vladimir </a:t>
                      </a:r>
                      <a:r>
                        <a:rPr lang="en-US" sz="1200" dirty="0" err="1">
                          <a:effectLst/>
                        </a:rPr>
                        <a:t>Milić</a:t>
                      </a:r>
                      <a:r>
                        <a:rPr lang="en-US" sz="1200" dirty="0">
                          <a:effectLst/>
                        </a:rPr>
                        <a:t>, conductor assistant responsible for the orchestra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450975" y="24606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143030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 smtClean="0"/>
              <a:t>The archive table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43368856"/>
              </p:ext>
            </p:extLst>
          </p:nvPr>
        </p:nvGraphicFramePr>
        <p:xfrm>
          <a:off x="1451610" y="1676400"/>
          <a:ext cx="6930390" cy="45762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30390"/>
              </a:tblGrid>
              <a:tr h="241111">
                <a:tc>
                  <a:txBody>
                    <a:bodyPr/>
                    <a:lstStyle/>
                    <a:p>
                      <a:pPr marL="381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Details of artistic production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: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33302">
                <a:tc>
                  <a:txBody>
                    <a:bodyPr/>
                    <a:lstStyle/>
                    <a:p>
                      <a:pPr marL="381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Program: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381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L. van Beethoven: Overture Prometheus, op. 43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381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L. van Beethoven: Concert for piano and orchestra no. 5, E flat major, op. 73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3683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Allegro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3683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Adagio un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poco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mosso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3683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Rondo – Allegro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381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381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L. van Beethoven: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Missae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 C Major, op. 86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3683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Kirie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3683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Gloria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3683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Credo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3683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Sanctus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3683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Agnus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dei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1111">
                <a:tc>
                  <a:txBody>
                    <a:bodyPr/>
                    <a:lstStyle/>
                    <a:p>
                      <a:pPr marL="381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highlight>
                            <a:srgbClr val="D3D3D3"/>
                          </a:highlight>
                        </a:rPr>
                        <a:t>Documentation for the audience and media feedback</a:t>
                      </a:r>
                      <a:endParaRPr lang="en-US" sz="11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56476"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Program booklet of the concert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Music critic Beautiful artistic achievements,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Marija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Adamov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, daily newspaper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Dnevnik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, 23. 12. 1987. 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450975" y="21463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8085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842</TotalTime>
  <Words>840</Words>
  <Application>Microsoft Macintosh PowerPoint</Application>
  <PresentationFormat>On-screen Show (4:3)</PresentationFormat>
  <Paragraphs>108</Paragraphs>
  <Slides>15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Clarity</vt:lpstr>
      <vt:lpstr>The Institutionalization of Music Practice: Archive of the Academy of Arts, University of Novi Sad </vt:lpstr>
      <vt:lpstr>Academy of Arts, Univ. of Novi Sad (1974)</vt:lpstr>
      <vt:lpstr>Institutionalization of the artistic production of the Academy of  Arts</vt:lpstr>
      <vt:lpstr>The artistic production of Mixed Choir</vt:lpstr>
      <vt:lpstr>The artistic production of Symphony Orchestra</vt:lpstr>
      <vt:lpstr>Symphony Orchestra and Mixed Choir of the Academy of Arts Giya Kancheli, Styx, 2006</vt:lpstr>
      <vt:lpstr>The archive table</vt:lpstr>
      <vt:lpstr>The archive table</vt:lpstr>
      <vt:lpstr>The archive table</vt:lpstr>
      <vt:lpstr>Slide 10</vt:lpstr>
      <vt:lpstr>Slide 11</vt:lpstr>
      <vt:lpstr>Slide 12</vt:lpstr>
      <vt:lpstr>Slide 13</vt:lpstr>
      <vt:lpstr>Web Site of the project / archive</vt:lpstr>
      <vt:lpstr>iraprodanovkrajisnik@gmail.com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IRA</dc:creator>
  <cp:lastModifiedBy>Jennifer Ward</cp:lastModifiedBy>
  <cp:revision>51</cp:revision>
  <dcterms:created xsi:type="dcterms:W3CDTF">2018-08-05T17:33:43Z</dcterms:created>
  <dcterms:modified xsi:type="dcterms:W3CDTF">2018-08-05T17:34:29Z</dcterms:modified>
</cp:coreProperties>
</file>