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88" r:id="rId1"/>
  </p:sldMasterIdLst>
  <p:notesMasterIdLst>
    <p:notesMasterId r:id="rId33"/>
  </p:notesMasterIdLst>
  <p:sldIdLst>
    <p:sldId id="256" r:id="rId2"/>
    <p:sldId id="279" r:id="rId3"/>
    <p:sldId id="274" r:id="rId4"/>
    <p:sldId id="276" r:id="rId5"/>
    <p:sldId id="257" r:id="rId6"/>
    <p:sldId id="282" r:id="rId7"/>
    <p:sldId id="259" r:id="rId8"/>
    <p:sldId id="265" r:id="rId9"/>
    <p:sldId id="269" r:id="rId10"/>
    <p:sldId id="291" r:id="rId11"/>
    <p:sldId id="294" r:id="rId12"/>
    <p:sldId id="299" r:id="rId13"/>
    <p:sldId id="278" r:id="rId14"/>
    <p:sldId id="267" r:id="rId15"/>
    <p:sldId id="293" r:id="rId16"/>
    <p:sldId id="270" r:id="rId17"/>
    <p:sldId id="295" r:id="rId18"/>
    <p:sldId id="296" r:id="rId19"/>
    <p:sldId id="297" r:id="rId20"/>
    <p:sldId id="277" r:id="rId21"/>
    <p:sldId id="285" r:id="rId22"/>
    <p:sldId id="287" r:id="rId23"/>
    <p:sldId id="286" r:id="rId24"/>
    <p:sldId id="298" r:id="rId25"/>
    <p:sldId id="289" r:id="rId26"/>
    <p:sldId id="290" r:id="rId27"/>
    <p:sldId id="262" r:id="rId28"/>
    <p:sldId id="288" r:id="rId29"/>
    <p:sldId id="300" r:id="rId30"/>
    <p:sldId id="258" r:id="rId31"/>
    <p:sldId id="2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04"/>
    <p:restoredTop sz="90086"/>
  </p:normalViewPr>
  <p:slideViewPr>
    <p:cSldViewPr snapToGrid="0" snapToObjects="1">
      <p:cViewPr varScale="1">
        <p:scale>
          <a:sx n="87" d="100"/>
          <a:sy n="87" d="100"/>
        </p:scale>
        <p:origin x="-128" y="-2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AB729-70C9-8548-AE64-AE71FBCF6F70}"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A1164E13-20D4-7D41-B52A-A860BC9F2097}">
      <dgm:prSet phldrT="[Text]" custT="1"/>
      <dgm:spPr/>
      <dgm:t>
        <a:bodyPr/>
        <a:lstStyle/>
        <a:p>
          <a:r>
            <a:rPr lang="en-US" sz="4000" b="1" i="1" dirty="0"/>
            <a:t>RISM</a:t>
          </a:r>
          <a:r>
            <a:rPr lang="en-US" sz="4000" b="1" dirty="0"/>
            <a:t> OPAC export</a:t>
          </a:r>
        </a:p>
      </dgm:t>
    </dgm:pt>
    <dgm:pt modelId="{69BAD04D-2D7E-5A43-BCF9-7FDF5BD5EDDB}" type="parTrans" cxnId="{C9784CAB-232C-DA49-B476-1845E5FCCBA6}">
      <dgm:prSet/>
      <dgm:spPr/>
      <dgm:t>
        <a:bodyPr/>
        <a:lstStyle/>
        <a:p>
          <a:endParaRPr lang="en-US"/>
        </a:p>
      </dgm:t>
    </dgm:pt>
    <dgm:pt modelId="{B12D7B03-D636-6D40-A1F6-61E551BE1564}" type="sibTrans" cxnId="{C9784CAB-232C-DA49-B476-1845E5FCCBA6}">
      <dgm:prSet/>
      <dgm:spPr/>
      <dgm:t>
        <a:bodyPr/>
        <a:lstStyle/>
        <a:p>
          <a:endParaRPr lang="en-US"/>
        </a:p>
      </dgm:t>
    </dgm:pt>
    <dgm:pt modelId="{88714E6A-DBAF-0C42-B5DC-1ECBC63C938E}">
      <dgm:prSet phldrT="[Text]" custT="1"/>
      <dgm:spPr/>
      <dgm:t>
        <a:bodyPr/>
        <a:lstStyle/>
        <a:p>
          <a:r>
            <a:rPr lang="en-US" sz="3200" b="1" i="1" dirty="0"/>
            <a:t>RISM</a:t>
          </a:r>
          <a:r>
            <a:rPr lang="en-US" sz="3200" b="1" dirty="0"/>
            <a:t> </a:t>
          </a:r>
        </a:p>
        <a:p>
          <a:r>
            <a:rPr lang="en-US" sz="3200" b="1" dirty="0"/>
            <a:t>office PDF</a:t>
          </a:r>
        </a:p>
      </dgm:t>
    </dgm:pt>
    <dgm:pt modelId="{FBC0182B-C622-7C46-87DD-C1797ECAC652}" type="parTrans" cxnId="{5B5807A3-5E76-0D4B-A5C7-EDD4715C96F1}">
      <dgm:prSet/>
      <dgm:spPr/>
      <dgm:t>
        <a:bodyPr/>
        <a:lstStyle/>
        <a:p>
          <a:endParaRPr lang="en-US" sz="2800" b="1"/>
        </a:p>
      </dgm:t>
    </dgm:pt>
    <dgm:pt modelId="{42233A7F-4DB7-B84B-9705-6E8C305C79BA}" type="sibTrans" cxnId="{5B5807A3-5E76-0D4B-A5C7-EDD4715C96F1}">
      <dgm:prSet/>
      <dgm:spPr/>
      <dgm:t>
        <a:bodyPr/>
        <a:lstStyle/>
        <a:p>
          <a:endParaRPr lang="en-US"/>
        </a:p>
      </dgm:t>
    </dgm:pt>
    <dgm:pt modelId="{813DAA36-7530-224C-A849-929F7A62B0AA}">
      <dgm:prSet phldrT="[Text]" custT="1"/>
      <dgm:spPr/>
      <dgm:t>
        <a:bodyPr/>
        <a:lstStyle/>
        <a:p>
          <a:r>
            <a:rPr lang="en-US" sz="3200" b="1" dirty="0"/>
            <a:t>Local </a:t>
          </a:r>
          <a:r>
            <a:rPr lang="en-US" sz="3200" b="1" i="1" dirty="0"/>
            <a:t>RISM</a:t>
          </a:r>
          <a:r>
            <a:rPr lang="en-US" sz="3200" b="1" dirty="0"/>
            <a:t> card file</a:t>
          </a:r>
        </a:p>
      </dgm:t>
    </dgm:pt>
    <dgm:pt modelId="{3C9E2B52-D30D-C946-ACEA-68FAB7A3E5B5}" type="parTrans" cxnId="{B2797751-F92D-8B41-BDF1-82775C88FD2C}">
      <dgm:prSet/>
      <dgm:spPr/>
      <dgm:t>
        <a:bodyPr/>
        <a:lstStyle/>
        <a:p>
          <a:endParaRPr lang="en-US" sz="2800" b="1"/>
        </a:p>
      </dgm:t>
    </dgm:pt>
    <dgm:pt modelId="{F02A649A-1C97-B04B-9A18-588DC4A49810}" type="sibTrans" cxnId="{B2797751-F92D-8B41-BDF1-82775C88FD2C}">
      <dgm:prSet/>
      <dgm:spPr/>
      <dgm:t>
        <a:bodyPr/>
        <a:lstStyle/>
        <a:p>
          <a:endParaRPr lang="en-US"/>
        </a:p>
      </dgm:t>
    </dgm:pt>
    <dgm:pt modelId="{CDF67C1E-C326-CA40-AD0C-71B8E02CA714}">
      <dgm:prSet phldrT="[Text]" custT="1"/>
      <dgm:spPr/>
      <dgm:t>
        <a:bodyPr/>
        <a:lstStyle/>
        <a:p>
          <a:r>
            <a:rPr lang="en-US" sz="3200" b="1" dirty="0"/>
            <a:t>Local OPAC</a:t>
          </a:r>
        </a:p>
      </dgm:t>
    </dgm:pt>
    <dgm:pt modelId="{4C91C17E-5AFD-4E42-8378-6A1E50E16AAF}" type="parTrans" cxnId="{D1E55E40-6F70-3E44-9CF4-0A90ACC19F15}">
      <dgm:prSet/>
      <dgm:spPr/>
      <dgm:t>
        <a:bodyPr/>
        <a:lstStyle/>
        <a:p>
          <a:endParaRPr lang="en-US" sz="2800" b="1"/>
        </a:p>
      </dgm:t>
    </dgm:pt>
    <dgm:pt modelId="{05EBCF32-70EE-B04E-BB1A-BB43FD5EC41E}" type="sibTrans" cxnId="{D1E55E40-6F70-3E44-9CF4-0A90ACC19F15}">
      <dgm:prSet/>
      <dgm:spPr/>
      <dgm:t>
        <a:bodyPr/>
        <a:lstStyle/>
        <a:p>
          <a:endParaRPr lang="en-US"/>
        </a:p>
      </dgm:t>
    </dgm:pt>
    <dgm:pt modelId="{26C9D43E-9D32-8549-A39C-06BECFC01B6F}">
      <dgm:prSet phldrT="[Text]"/>
      <dgm:spPr/>
      <dgm:t>
        <a:bodyPr/>
        <a:lstStyle/>
        <a:p>
          <a:endParaRPr lang="en-US"/>
        </a:p>
      </dgm:t>
    </dgm:pt>
    <dgm:pt modelId="{D5855E18-1BC2-234D-AB08-C3558A72983E}" type="parTrans" cxnId="{CB9FD42A-9B38-114D-99DD-C8570944F5AE}">
      <dgm:prSet/>
      <dgm:spPr/>
      <dgm:t>
        <a:bodyPr/>
        <a:lstStyle/>
        <a:p>
          <a:endParaRPr lang="en-US"/>
        </a:p>
      </dgm:t>
    </dgm:pt>
    <dgm:pt modelId="{71B7AC62-76F7-CB41-BE2A-E2E1CEA1049C}" type="sibTrans" cxnId="{CB9FD42A-9B38-114D-99DD-C8570944F5AE}">
      <dgm:prSet/>
      <dgm:spPr/>
      <dgm:t>
        <a:bodyPr/>
        <a:lstStyle/>
        <a:p>
          <a:endParaRPr lang="en-US"/>
        </a:p>
      </dgm:t>
    </dgm:pt>
    <dgm:pt modelId="{F9A5E992-6C07-C543-926A-E106C2CDDAC3}" type="pres">
      <dgm:prSet presAssocID="{B73AB729-70C9-8548-AE64-AE71FBCF6F70}" presName="Name0" presStyleCnt="0">
        <dgm:presLayoutVars>
          <dgm:chMax val="1"/>
          <dgm:chPref val="1"/>
          <dgm:dir/>
          <dgm:animOne val="branch"/>
          <dgm:animLvl val="lvl"/>
        </dgm:presLayoutVars>
      </dgm:prSet>
      <dgm:spPr/>
      <dgm:t>
        <a:bodyPr/>
        <a:lstStyle/>
        <a:p>
          <a:endParaRPr lang="en-US"/>
        </a:p>
      </dgm:t>
    </dgm:pt>
    <dgm:pt modelId="{8B599AD3-DA2A-9C4A-B481-F7603D0CA3DC}" type="pres">
      <dgm:prSet presAssocID="{A1164E13-20D4-7D41-B52A-A860BC9F2097}" presName="singleCycle" presStyleCnt="0"/>
      <dgm:spPr/>
    </dgm:pt>
    <dgm:pt modelId="{64658A0E-B97A-4844-B259-2A4D2CC4F88A}" type="pres">
      <dgm:prSet presAssocID="{A1164E13-20D4-7D41-B52A-A860BC9F2097}" presName="singleCenter" presStyleLbl="node1" presStyleIdx="0" presStyleCnt="4" custScaleX="229307" custScaleY="91620" custLinFactNeighborY="-9582">
        <dgm:presLayoutVars>
          <dgm:chMax val="7"/>
          <dgm:chPref val="7"/>
        </dgm:presLayoutVars>
      </dgm:prSet>
      <dgm:spPr/>
      <dgm:t>
        <a:bodyPr/>
        <a:lstStyle/>
        <a:p>
          <a:endParaRPr lang="en-US"/>
        </a:p>
      </dgm:t>
    </dgm:pt>
    <dgm:pt modelId="{69AEA760-4576-564D-B5F0-A72198ACAC1F}" type="pres">
      <dgm:prSet presAssocID="{FBC0182B-C622-7C46-87DD-C1797ECAC652}" presName="Name56" presStyleLbl="parChTrans1D2" presStyleIdx="0" presStyleCnt="3" custSzX="2539015"/>
      <dgm:spPr/>
      <dgm:t>
        <a:bodyPr/>
        <a:lstStyle/>
        <a:p>
          <a:endParaRPr lang="en-US"/>
        </a:p>
      </dgm:t>
    </dgm:pt>
    <dgm:pt modelId="{D77177E1-4AC0-6841-8397-D4D54FCF78D3}" type="pres">
      <dgm:prSet presAssocID="{88714E6A-DBAF-0C42-B5DC-1ECBC63C938E}" presName="text0" presStyleLbl="node1" presStyleIdx="1" presStyleCnt="4" custScaleX="255720" custScaleY="119055" custRadScaleRad="100895" custRadScaleInc="-3719">
        <dgm:presLayoutVars>
          <dgm:bulletEnabled val="1"/>
        </dgm:presLayoutVars>
      </dgm:prSet>
      <dgm:spPr/>
      <dgm:t>
        <a:bodyPr/>
        <a:lstStyle/>
        <a:p>
          <a:endParaRPr lang="en-US"/>
        </a:p>
      </dgm:t>
    </dgm:pt>
    <dgm:pt modelId="{A300B2E9-B234-C048-B4A0-C11B579E0C68}" type="pres">
      <dgm:prSet presAssocID="{3C9E2B52-D30D-C946-ACEA-68FAB7A3E5B5}" presName="Name56" presStyleLbl="parChTrans1D2" presStyleIdx="1" presStyleCnt="3" custSzX="2071450"/>
      <dgm:spPr/>
      <dgm:t>
        <a:bodyPr/>
        <a:lstStyle/>
        <a:p>
          <a:endParaRPr lang="en-US"/>
        </a:p>
      </dgm:t>
    </dgm:pt>
    <dgm:pt modelId="{66836D66-929D-7346-A5C2-EFCC8114FC2A}" type="pres">
      <dgm:prSet presAssocID="{813DAA36-7530-224C-A849-929F7A62B0AA}" presName="text0" presStyleLbl="node1" presStyleIdx="2" presStyleCnt="4" custScaleX="296483" custScaleY="118293" custRadScaleRad="101208" custRadScaleInc="305">
        <dgm:presLayoutVars>
          <dgm:bulletEnabled val="1"/>
        </dgm:presLayoutVars>
      </dgm:prSet>
      <dgm:spPr/>
      <dgm:t>
        <a:bodyPr/>
        <a:lstStyle/>
        <a:p>
          <a:endParaRPr lang="en-US"/>
        </a:p>
      </dgm:t>
    </dgm:pt>
    <dgm:pt modelId="{B89762B0-91DA-564D-8C34-03AAE1EE03CF}" type="pres">
      <dgm:prSet presAssocID="{4C91C17E-5AFD-4E42-8378-6A1E50E16AAF}" presName="Name56" presStyleLbl="parChTrans1D2" presStyleIdx="2" presStyleCnt="3" custSzX="2071450"/>
      <dgm:spPr/>
      <dgm:t>
        <a:bodyPr/>
        <a:lstStyle/>
        <a:p>
          <a:endParaRPr lang="en-US"/>
        </a:p>
      </dgm:t>
    </dgm:pt>
    <dgm:pt modelId="{C9D5AABE-80DE-9248-ACC4-E1443B6112E9}" type="pres">
      <dgm:prSet presAssocID="{CDF67C1E-C326-CA40-AD0C-71B8E02CA714}" presName="text0" presStyleLbl="node1" presStyleIdx="3" presStyleCnt="4" custScaleX="247404" custScaleY="119055" custRadScaleRad="99684" custRadScaleInc="-1157">
        <dgm:presLayoutVars>
          <dgm:bulletEnabled val="1"/>
        </dgm:presLayoutVars>
      </dgm:prSet>
      <dgm:spPr/>
      <dgm:t>
        <a:bodyPr/>
        <a:lstStyle/>
        <a:p>
          <a:endParaRPr lang="en-US"/>
        </a:p>
      </dgm:t>
    </dgm:pt>
  </dgm:ptLst>
  <dgm:cxnLst>
    <dgm:cxn modelId="{CB9FD42A-9B38-114D-99DD-C8570944F5AE}" srcId="{B73AB729-70C9-8548-AE64-AE71FBCF6F70}" destId="{26C9D43E-9D32-8549-A39C-06BECFC01B6F}" srcOrd="1" destOrd="0" parTransId="{D5855E18-1BC2-234D-AB08-C3558A72983E}" sibTransId="{71B7AC62-76F7-CB41-BE2A-E2E1CEA1049C}"/>
    <dgm:cxn modelId="{D1E55E40-6F70-3E44-9CF4-0A90ACC19F15}" srcId="{A1164E13-20D4-7D41-B52A-A860BC9F2097}" destId="{CDF67C1E-C326-CA40-AD0C-71B8E02CA714}" srcOrd="2" destOrd="0" parTransId="{4C91C17E-5AFD-4E42-8378-6A1E50E16AAF}" sibTransId="{05EBCF32-70EE-B04E-BB1A-BB43FD5EC41E}"/>
    <dgm:cxn modelId="{16B89A8D-5A14-2C46-8CF8-BAEC46C246EA}" type="presOf" srcId="{813DAA36-7530-224C-A849-929F7A62B0AA}" destId="{66836D66-929D-7346-A5C2-EFCC8114FC2A}" srcOrd="0" destOrd="0" presId="urn:microsoft.com/office/officeart/2008/layout/RadialCluster"/>
    <dgm:cxn modelId="{8E140D58-0C84-2C49-950B-668E4F77018B}" type="presOf" srcId="{4C91C17E-5AFD-4E42-8378-6A1E50E16AAF}" destId="{B89762B0-91DA-564D-8C34-03AAE1EE03CF}" srcOrd="0" destOrd="0" presId="urn:microsoft.com/office/officeart/2008/layout/RadialCluster"/>
    <dgm:cxn modelId="{567549B4-056C-DB42-9FE9-174EA9BE0952}" type="presOf" srcId="{CDF67C1E-C326-CA40-AD0C-71B8E02CA714}" destId="{C9D5AABE-80DE-9248-ACC4-E1443B6112E9}" srcOrd="0" destOrd="0" presId="urn:microsoft.com/office/officeart/2008/layout/RadialCluster"/>
    <dgm:cxn modelId="{C9784CAB-232C-DA49-B476-1845E5FCCBA6}" srcId="{B73AB729-70C9-8548-AE64-AE71FBCF6F70}" destId="{A1164E13-20D4-7D41-B52A-A860BC9F2097}" srcOrd="0" destOrd="0" parTransId="{69BAD04D-2D7E-5A43-BCF9-7FDF5BD5EDDB}" sibTransId="{B12D7B03-D636-6D40-A1F6-61E551BE1564}"/>
    <dgm:cxn modelId="{5B5807A3-5E76-0D4B-A5C7-EDD4715C96F1}" srcId="{A1164E13-20D4-7D41-B52A-A860BC9F2097}" destId="{88714E6A-DBAF-0C42-B5DC-1ECBC63C938E}" srcOrd="0" destOrd="0" parTransId="{FBC0182B-C622-7C46-87DD-C1797ECAC652}" sibTransId="{42233A7F-4DB7-B84B-9705-6E8C305C79BA}"/>
    <dgm:cxn modelId="{B2797751-F92D-8B41-BDF1-82775C88FD2C}" srcId="{A1164E13-20D4-7D41-B52A-A860BC9F2097}" destId="{813DAA36-7530-224C-A849-929F7A62B0AA}" srcOrd="1" destOrd="0" parTransId="{3C9E2B52-D30D-C946-ACEA-68FAB7A3E5B5}" sibTransId="{F02A649A-1C97-B04B-9A18-588DC4A49810}"/>
    <dgm:cxn modelId="{012C393F-5490-D047-AD72-F7EE1FEF9724}" type="presOf" srcId="{B73AB729-70C9-8548-AE64-AE71FBCF6F70}" destId="{F9A5E992-6C07-C543-926A-E106C2CDDAC3}" srcOrd="0" destOrd="0" presId="urn:microsoft.com/office/officeart/2008/layout/RadialCluster"/>
    <dgm:cxn modelId="{9727F8B6-8E96-DF44-A45B-6B13DF7A3456}" type="presOf" srcId="{FBC0182B-C622-7C46-87DD-C1797ECAC652}" destId="{69AEA760-4576-564D-B5F0-A72198ACAC1F}" srcOrd="0" destOrd="0" presId="urn:microsoft.com/office/officeart/2008/layout/RadialCluster"/>
    <dgm:cxn modelId="{7AFB8B61-524D-0047-B610-EEE438F61C12}" type="presOf" srcId="{3C9E2B52-D30D-C946-ACEA-68FAB7A3E5B5}" destId="{A300B2E9-B234-C048-B4A0-C11B579E0C68}" srcOrd="0" destOrd="0" presId="urn:microsoft.com/office/officeart/2008/layout/RadialCluster"/>
    <dgm:cxn modelId="{974D9855-E429-C548-B618-862FB2A8EBD8}" type="presOf" srcId="{88714E6A-DBAF-0C42-B5DC-1ECBC63C938E}" destId="{D77177E1-4AC0-6841-8397-D4D54FCF78D3}" srcOrd="0" destOrd="0" presId="urn:microsoft.com/office/officeart/2008/layout/RadialCluster"/>
    <dgm:cxn modelId="{9F04653B-0625-424F-A224-073EB1AA0E20}" type="presOf" srcId="{A1164E13-20D4-7D41-B52A-A860BC9F2097}" destId="{64658A0E-B97A-4844-B259-2A4D2CC4F88A}" srcOrd="0" destOrd="0" presId="urn:microsoft.com/office/officeart/2008/layout/RadialCluster"/>
    <dgm:cxn modelId="{BD333012-0875-374E-981D-70519DB34F4F}" type="presParOf" srcId="{F9A5E992-6C07-C543-926A-E106C2CDDAC3}" destId="{8B599AD3-DA2A-9C4A-B481-F7603D0CA3DC}" srcOrd="0" destOrd="0" presId="urn:microsoft.com/office/officeart/2008/layout/RadialCluster"/>
    <dgm:cxn modelId="{295F8653-B91A-464C-B5BA-BEFEBC9A9180}" type="presParOf" srcId="{8B599AD3-DA2A-9C4A-B481-F7603D0CA3DC}" destId="{64658A0E-B97A-4844-B259-2A4D2CC4F88A}" srcOrd="0" destOrd="0" presId="urn:microsoft.com/office/officeart/2008/layout/RadialCluster"/>
    <dgm:cxn modelId="{CF4DF110-34A3-7445-917C-A07BC56CE002}" type="presParOf" srcId="{8B599AD3-DA2A-9C4A-B481-F7603D0CA3DC}" destId="{69AEA760-4576-564D-B5F0-A72198ACAC1F}" srcOrd="1" destOrd="0" presId="urn:microsoft.com/office/officeart/2008/layout/RadialCluster"/>
    <dgm:cxn modelId="{8957988F-1C3B-F349-A5E7-14A9E3825456}" type="presParOf" srcId="{8B599AD3-DA2A-9C4A-B481-F7603D0CA3DC}" destId="{D77177E1-4AC0-6841-8397-D4D54FCF78D3}" srcOrd="2" destOrd="0" presId="urn:microsoft.com/office/officeart/2008/layout/RadialCluster"/>
    <dgm:cxn modelId="{231A96A8-9E94-1542-AB99-6D43C3E8E041}" type="presParOf" srcId="{8B599AD3-DA2A-9C4A-B481-F7603D0CA3DC}" destId="{A300B2E9-B234-C048-B4A0-C11B579E0C68}" srcOrd="3" destOrd="0" presId="urn:microsoft.com/office/officeart/2008/layout/RadialCluster"/>
    <dgm:cxn modelId="{D64EE5F5-5B28-7642-9657-4F790F0D0CFF}" type="presParOf" srcId="{8B599AD3-DA2A-9C4A-B481-F7603D0CA3DC}" destId="{66836D66-929D-7346-A5C2-EFCC8114FC2A}" srcOrd="4" destOrd="0" presId="urn:microsoft.com/office/officeart/2008/layout/RadialCluster"/>
    <dgm:cxn modelId="{9D063B9E-81EE-1043-914B-8CE8BDE527B1}" type="presParOf" srcId="{8B599AD3-DA2A-9C4A-B481-F7603D0CA3DC}" destId="{B89762B0-91DA-564D-8C34-03AAE1EE03CF}" srcOrd="5" destOrd="0" presId="urn:microsoft.com/office/officeart/2008/layout/RadialCluster"/>
    <dgm:cxn modelId="{ADE9F67B-93F5-744E-B7C5-A8C830A8CE14}" type="presParOf" srcId="{8B599AD3-DA2A-9C4A-B481-F7603D0CA3DC}" destId="{C9D5AABE-80DE-9248-ACC4-E1443B6112E9}" srcOrd="6" destOrd="0" presId="urn:microsoft.com/office/officeart/2008/layout/Radial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658A0E-B97A-4844-B259-2A4D2CC4F88A}">
      <dsp:nvSpPr>
        <dsp:cNvPr id="0" name=""/>
        <dsp:cNvSpPr/>
      </dsp:nvSpPr>
      <dsp:spPr>
        <a:xfrm>
          <a:off x="2026440" y="2206467"/>
          <a:ext cx="3897281" cy="155716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US" sz="4000" b="1" i="1" kern="1200" dirty="0"/>
            <a:t>RISM</a:t>
          </a:r>
          <a:r>
            <a:rPr lang="en-US" sz="4000" b="1" kern="1200" dirty="0"/>
            <a:t> OPAC export</a:t>
          </a:r>
        </a:p>
      </dsp:txBody>
      <dsp:txXfrm>
        <a:off x="2026440" y="2206467"/>
        <a:ext cx="3897281" cy="1557165"/>
      </dsp:txXfrm>
    </dsp:sp>
    <dsp:sp modelId="{69AEA760-4576-564D-B5F0-A72198ACAC1F}">
      <dsp:nvSpPr>
        <dsp:cNvPr id="0" name=""/>
        <dsp:cNvSpPr/>
      </dsp:nvSpPr>
      <dsp:spPr>
        <a:xfrm rot="16034738">
          <a:off x="3583051" y="1868543"/>
          <a:ext cx="676629" cy="0"/>
        </a:xfrm>
        <a:custGeom>
          <a:avLst/>
          <a:gdLst/>
          <a:ahLst/>
          <a:cxnLst/>
          <a:rect l="0" t="0" r="0" b="0"/>
          <a:pathLst>
            <a:path>
              <a:moveTo>
                <a:pt x="0" y="0"/>
              </a:moveTo>
              <a:lnTo>
                <a:pt x="67662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7177E1-4AC0-6841-8397-D4D54FCF78D3}">
      <dsp:nvSpPr>
        <dsp:cNvPr id="0" name=""/>
        <dsp:cNvSpPr/>
      </dsp:nvSpPr>
      <dsp:spPr>
        <a:xfrm>
          <a:off x="2416521" y="174909"/>
          <a:ext cx="2911950" cy="13557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i="1" kern="1200" dirty="0"/>
            <a:t>RISM</a:t>
          </a:r>
          <a:r>
            <a:rPr lang="en-US" sz="3200" b="1" kern="1200" dirty="0"/>
            <a:t> </a:t>
          </a:r>
        </a:p>
        <a:p>
          <a:pPr lvl="0" algn="ctr" defTabSz="1422400">
            <a:lnSpc>
              <a:spcPct val="90000"/>
            </a:lnSpc>
            <a:spcBef>
              <a:spcPct val="0"/>
            </a:spcBef>
            <a:spcAft>
              <a:spcPct val="35000"/>
            </a:spcAft>
          </a:pPr>
          <a:r>
            <a:rPr lang="en-US" sz="3200" b="1" kern="1200" dirty="0"/>
            <a:t>office PDF</a:t>
          </a:r>
        </a:p>
      </dsp:txBody>
      <dsp:txXfrm>
        <a:off x="2416521" y="174909"/>
        <a:ext cx="2911950" cy="1355710"/>
      </dsp:txXfrm>
    </dsp:sp>
    <dsp:sp modelId="{A300B2E9-B234-C048-B4A0-C11B579E0C68}">
      <dsp:nvSpPr>
        <dsp:cNvPr id="0" name=""/>
        <dsp:cNvSpPr/>
      </dsp:nvSpPr>
      <dsp:spPr>
        <a:xfrm rot="2320987">
          <a:off x="4881316" y="3952179"/>
          <a:ext cx="603334" cy="0"/>
        </a:xfrm>
        <a:custGeom>
          <a:avLst/>
          <a:gdLst/>
          <a:ahLst/>
          <a:cxnLst/>
          <a:rect l="0" t="0" r="0" b="0"/>
          <a:pathLst>
            <a:path>
              <a:moveTo>
                <a:pt x="0" y="0"/>
              </a:moveTo>
              <a:lnTo>
                <a:pt x="60333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36D66-929D-7346-A5C2-EFCC8114FC2A}">
      <dsp:nvSpPr>
        <dsp:cNvPr id="0" name=""/>
        <dsp:cNvSpPr/>
      </dsp:nvSpPr>
      <dsp:spPr>
        <a:xfrm>
          <a:off x="4571599" y="4140724"/>
          <a:ext cx="3376129" cy="13470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a:t>Local </a:t>
          </a:r>
          <a:r>
            <a:rPr lang="en-US" sz="3200" b="1" i="1" kern="1200" dirty="0"/>
            <a:t>RISM</a:t>
          </a:r>
          <a:r>
            <a:rPr lang="en-US" sz="3200" b="1" kern="1200" dirty="0"/>
            <a:t> card file</a:t>
          </a:r>
        </a:p>
      </dsp:txBody>
      <dsp:txXfrm>
        <a:off x="4571599" y="4140724"/>
        <a:ext cx="3376129" cy="1347033"/>
      </dsp:txXfrm>
    </dsp:sp>
    <dsp:sp modelId="{B89762B0-91DA-564D-8C34-03AAE1EE03CF}">
      <dsp:nvSpPr>
        <dsp:cNvPr id="0" name=""/>
        <dsp:cNvSpPr/>
      </dsp:nvSpPr>
      <dsp:spPr>
        <a:xfrm rot="8444683">
          <a:off x="2499693" y="3950017"/>
          <a:ext cx="589099" cy="0"/>
        </a:xfrm>
        <a:custGeom>
          <a:avLst/>
          <a:gdLst/>
          <a:ahLst/>
          <a:cxnLst/>
          <a:rect l="0" t="0" r="0" b="0"/>
          <a:pathLst>
            <a:path>
              <a:moveTo>
                <a:pt x="0" y="0"/>
              </a:moveTo>
              <a:lnTo>
                <a:pt x="58909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D5AABE-80DE-9248-ACC4-E1443B6112E9}">
      <dsp:nvSpPr>
        <dsp:cNvPr id="0" name=""/>
        <dsp:cNvSpPr/>
      </dsp:nvSpPr>
      <dsp:spPr>
        <a:xfrm>
          <a:off x="328038" y="4136401"/>
          <a:ext cx="2817253" cy="13557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1" kern="1200" dirty="0"/>
            <a:t>Local OPAC</a:t>
          </a:r>
        </a:p>
      </dsp:txBody>
      <dsp:txXfrm>
        <a:off x="328038" y="4136401"/>
        <a:ext cx="2817253" cy="135571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A4BE5-06F9-9041-B99B-97CD324459B3}" type="datetimeFigureOut">
              <a:rPr lang="en-US" smtClean="0"/>
              <a:pPr/>
              <a:t>8/5/18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AB8CF-E3FF-1A41-9BA6-621F21E2EAA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772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thank you for being here today. Today I am going to tell you the story about the University of Illinois at Urbana-Champaign’s RISM collection.</a:t>
            </a:r>
          </a:p>
        </p:txBody>
      </p:sp>
      <p:sp>
        <p:nvSpPr>
          <p:cNvPr id="4" name="Slide Number Placeholder 3"/>
          <p:cNvSpPr>
            <a:spLocks noGrp="1"/>
          </p:cNvSpPr>
          <p:nvPr>
            <p:ph type="sldNum" sz="quarter" idx="10"/>
          </p:nvPr>
        </p:nvSpPr>
        <p:spPr/>
        <p:txBody>
          <a:bodyPr/>
          <a:lstStyle/>
          <a:p>
            <a:fld id="{1E859EF6-A2FE-4339-914B-B181194907BF}"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107685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Excel spreadsheet exported from RISM’s OPAC as a starting point, a graduate student searched items one by one in our online catalog and in our RISM </a:t>
            </a:r>
            <a:r>
              <a:rPr lang="en-US" dirty="0" err="1"/>
              <a:t>cardfile</a:t>
            </a:r>
            <a:r>
              <a:rPr lang="en-US" dirty="0"/>
              <a:t>, and also compared the spreadsheet entry against a PDF listing of our holdings that the RISM office provided to us.</a:t>
            </a:r>
          </a:p>
        </p:txBody>
      </p:sp>
      <p:sp>
        <p:nvSpPr>
          <p:cNvPr id="4" name="Slide Number Placeholder 3"/>
          <p:cNvSpPr>
            <a:spLocks noGrp="1"/>
          </p:cNvSpPr>
          <p:nvPr>
            <p:ph type="sldNum" sz="quarter" idx="10"/>
          </p:nvPr>
        </p:nvSpPr>
        <p:spPr/>
        <p:txBody>
          <a:bodyPr/>
          <a:lstStyle/>
          <a:p>
            <a:fld id="{1E859EF6-A2FE-4339-914B-B181194907BF}"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036530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not retain all of the fields from the RISM OPAC data export because there were dozens of them, and we added some that we thought would be useful to the project such as US-U sole holder and the other fields highlighted in yellow.</a:t>
            </a:r>
          </a:p>
        </p:txBody>
      </p:sp>
      <p:sp>
        <p:nvSpPr>
          <p:cNvPr id="4" name="Slide Number Placeholder 3"/>
          <p:cNvSpPr>
            <a:spLocks noGrp="1"/>
          </p:cNvSpPr>
          <p:nvPr>
            <p:ph type="sldNum" sz="quarter" idx="10"/>
          </p:nvPr>
        </p:nvSpPr>
        <p:spPr/>
        <p:txBody>
          <a:bodyPr/>
          <a:lstStyle/>
          <a:p>
            <a:fld id="{1E859EF6-A2FE-4339-914B-B181194907BF}"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0688703"/>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just a brief view of part of the spreadsheet. </a:t>
            </a:r>
          </a:p>
        </p:txBody>
      </p:sp>
      <p:sp>
        <p:nvSpPr>
          <p:cNvPr id="4" name="Slide Number Placeholder 3"/>
          <p:cNvSpPr>
            <a:spLocks noGrp="1"/>
          </p:cNvSpPr>
          <p:nvPr>
            <p:ph type="sldNum" sz="quarter" idx="10"/>
          </p:nvPr>
        </p:nvSpPr>
        <p:spPr/>
        <p:txBody>
          <a:bodyPr/>
          <a:lstStyle/>
          <a:p>
            <a:fld id="{1E859EF6-A2FE-4339-914B-B181194907BF}"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52293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mentioned, as part of this inventory I was interested not just in solving specific problems with our data, but in gaining a greater understanding of what our RISM holdings entail. Items’ local location was one of the first things that interested me, since this has a big impact on whether we can walk to the shelf and find it or not to learn more about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first pass at reconciling our records with RISM’s, we were able to identify all but 42 of the 925 items in our catalog.</a:t>
            </a:r>
          </a:p>
        </p:txBody>
      </p:sp>
      <p:sp>
        <p:nvSpPr>
          <p:cNvPr id="4" name="Slide Number Placeholder 3"/>
          <p:cNvSpPr>
            <a:spLocks noGrp="1"/>
          </p:cNvSpPr>
          <p:nvPr>
            <p:ph type="sldNum" sz="quarter" idx="10"/>
          </p:nvPr>
        </p:nvSpPr>
        <p:spPr/>
        <p:txBody>
          <a:bodyPr/>
          <a:lstStyle/>
          <a:p>
            <a:fld id="{1E859EF6-A2FE-4339-914B-B181194907BF}"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8406377"/>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factor that interests me is how unique our RISM holdings are. Luckily RISM makes this easy to calculate. The 188 items for which we are the only holding location will merit special attention in terms of description and care. </a:t>
            </a:r>
          </a:p>
        </p:txBody>
      </p:sp>
      <p:sp>
        <p:nvSpPr>
          <p:cNvPr id="4" name="Slide Number Placeholder 3"/>
          <p:cNvSpPr>
            <a:spLocks noGrp="1"/>
          </p:cNvSpPr>
          <p:nvPr>
            <p:ph type="sldNum" sz="quarter" idx="10"/>
          </p:nvPr>
        </p:nvSpPr>
        <p:spPr/>
        <p:txBody>
          <a:bodyPr/>
          <a:lstStyle/>
          <a:p>
            <a:fld id="{1E859EF6-A2FE-4339-914B-B181194907BF}"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7375161"/>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that interests me is learning about which composers are frequently represented in our RISM holdings. As you can see, Arne is the most frequently occurring name. It seems as if one of my predecessors might have started a project similar to this one, because we uncovered the remnants of a project to preserve these items, which went uncompleted and obscured some of these holdings for decades..</a:t>
            </a:r>
          </a:p>
        </p:txBody>
      </p:sp>
      <p:sp>
        <p:nvSpPr>
          <p:cNvPr id="4" name="Slide Number Placeholder 3"/>
          <p:cNvSpPr>
            <a:spLocks noGrp="1"/>
          </p:cNvSpPr>
          <p:nvPr>
            <p:ph type="sldNum" sz="quarter" idx="10"/>
          </p:nvPr>
        </p:nvSpPr>
        <p:spPr/>
        <p:txBody>
          <a:bodyPr/>
          <a:lstStyle/>
          <a:p>
            <a:fld id="{1E859EF6-A2FE-4339-914B-B181194907BF}"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3842533"/>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say this because of what this picture represents. After the original searching was done, a review of our cataloging backlog room turned up a folder full of Arne pieces in which catalog records and copies of the RISM cards had been matched to items with handwritten notes from 2007 indicating problems with the OPAC records. I will show examples of this shortly. Further searching in the Library uncovered a box of similar materials that had been sent to our Conservation department in 2000 and never returned to our shelves, as they also lacked proper cataloging. A review of the spreadsheet showed that all of these had been marked “missing” in our catalog, which we were able to undo.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mentioned earlier that our RISM </a:t>
            </a:r>
            <a:r>
              <a:rPr lang="en-US" dirty="0" err="1"/>
              <a:t>cardfile</a:t>
            </a:r>
            <a:r>
              <a:rPr lang="en-US" dirty="0"/>
              <a:t> had a large pile of “errata” cards which seem to stem from a project in the 1970s. In our searching, 292 of the 925 spreadsheet entries did not have cards in the </a:t>
            </a:r>
            <a:r>
              <a:rPr lang="en-US" dirty="0" err="1"/>
              <a:t>cardfile</a:t>
            </a:r>
            <a:r>
              <a:rPr lang="en-US" dirty="0"/>
              <a:t>, which suggests that while some of these may be in the “errata” pile of cards (which is where many of the Arne cards were). It may also mean that we acquired as many as a third of our RISM holdings after our initial contributions to the project, which I have not yet verified with the RISM office.</a:t>
            </a:r>
          </a:p>
          <a:p>
            <a:endParaRPr lang="en-US" dirty="0"/>
          </a:p>
        </p:txBody>
      </p:sp>
      <p:sp>
        <p:nvSpPr>
          <p:cNvPr id="4" name="Slide Number Placeholder 3"/>
          <p:cNvSpPr>
            <a:spLocks noGrp="1"/>
          </p:cNvSpPr>
          <p:nvPr>
            <p:ph type="sldNum" sz="quarter" idx="10"/>
          </p:nvPr>
        </p:nvSpPr>
        <p:spPr/>
        <p:txBody>
          <a:bodyPr/>
          <a:lstStyle/>
          <a:p>
            <a:fld id="{1E859EF6-A2FE-4339-914B-B181194907BF}"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7912962"/>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RISM PDF was another source of data for our project and is reflective of the data in the print version of RISM—here is the entry for the item requested in the Lampe reference question from the start of my talk.</a:t>
            </a:r>
          </a:p>
        </p:txBody>
      </p:sp>
      <p:sp>
        <p:nvSpPr>
          <p:cNvPr id="4" name="Slide Number Placeholder 3"/>
          <p:cNvSpPr>
            <a:spLocks noGrp="1"/>
          </p:cNvSpPr>
          <p:nvPr>
            <p:ph type="sldNum" sz="quarter" idx="10"/>
          </p:nvPr>
        </p:nvSpPr>
        <p:spPr/>
        <p:txBody>
          <a:bodyPr/>
          <a:lstStyle/>
          <a:p>
            <a:fld id="{1E859EF6-A2FE-4339-914B-B181194907BF}"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878146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entry for the same piece in the RISM OPAC, and on the next screen you can see the added detail about its supposed location.</a:t>
            </a:r>
          </a:p>
        </p:txBody>
      </p:sp>
      <p:sp>
        <p:nvSpPr>
          <p:cNvPr id="4" name="Slide Number Placeholder 3"/>
          <p:cNvSpPr>
            <a:spLocks noGrp="1"/>
          </p:cNvSpPr>
          <p:nvPr>
            <p:ph type="sldNum" sz="quarter" idx="10"/>
          </p:nvPr>
        </p:nvSpPr>
        <p:spPr/>
        <p:txBody>
          <a:bodyPr/>
          <a:lstStyle/>
          <a:p>
            <a:fld id="{1E859EF6-A2FE-4339-914B-B181194907BF}"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0420953"/>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process of this project we discovered at least two recurring issues that contribute to our difficultly finding our RISM holdings. One has to do with how RISM describes things and the problems that occurred when we added the records to our online catalog, and one has to do with items that have been transferred from our library to our campus’s Rare Book and Manuscript Library.</a:t>
            </a:r>
          </a:p>
        </p:txBody>
      </p:sp>
      <p:sp>
        <p:nvSpPr>
          <p:cNvPr id="4" name="Slide Number Placeholder 3"/>
          <p:cNvSpPr>
            <a:spLocks noGrp="1"/>
          </p:cNvSpPr>
          <p:nvPr>
            <p:ph type="sldNum" sz="quarter" idx="10"/>
          </p:nvPr>
        </p:nvSpPr>
        <p:spPr/>
        <p:txBody>
          <a:bodyPr/>
          <a:lstStyle/>
          <a:p>
            <a:fld id="{1E859EF6-A2FE-4339-914B-B181194907BF}"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451119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RISM’s motto is brief and clear, but unfortunately for the Music and Performing Arts Library at the University of Illinois at Urbana-Champaign, the flagship campus of the state university system, we have on more than one occasion been unable to locate items that RISM indicates we own.</a:t>
            </a:r>
          </a:p>
        </p:txBody>
      </p:sp>
      <p:sp>
        <p:nvSpPr>
          <p:cNvPr id="4" name="Slide Number Placeholder 3"/>
          <p:cNvSpPr>
            <a:spLocks noGrp="1"/>
          </p:cNvSpPr>
          <p:nvPr>
            <p:ph type="sldNum" sz="quarter" idx="10"/>
          </p:nvPr>
        </p:nvSpPr>
        <p:spPr/>
        <p:txBody>
          <a:bodyPr/>
          <a:lstStyle/>
          <a:p>
            <a:fld id="{1E859EF6-A2FE-4339-914B-B181194907BF}"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6285096"/>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you can see the RISM record for an item by Thomas Arne—a particular song from one of his masques called Comus.</a:t>
            </a:r>
          </a:p>
        </p:txBody>
      </p:sp>
      <p:sp>
        <p:nvSpPr>
          <p:cNvPr id="4" name="Slide Number Placeholder 3"/>
          <p:cNvSpPr>
            <a:spLocks noGrp="1"/>
          </p:cNvSpPr>
          <p:nvPr>
            <p:ph type="sldNum" sz="quarter" idx="10"/>
          </p:nvPr>
        </p:nvSpPr>
        <p:spPr/>
        <p:txBody>
          <a:bodyPr/>
          <a:lstStyle/>
          <a:p>
            <a:fld id="{1E859EF6-A2FE-4339-914B-B181194907BF}"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2954406"/>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card from our RISM file for this item, which as you can see also includes information about the song title and the work it comes from.</a:t>
            </a:r>
          </a:p>
        </p:txBody>
      </p:sp>
      <p:sp>
        <p:nvSpPr>
          <p:cNvPr id="4" name="Slide Number Placeholder 3"/>
          <p:cNvSpPr>
            <a:spLocks noGrp="1"/>
          </p:cNvSpPr>
          <p:nvPr>
            <p:ph type="sldNum" sz="quarter" idx="10"/>
          </p:nvPr>
        </p:nvSpPr>
        <p:spPr/>
        <p:txBody>
          <a:bodyPr/>
          <a:lstStyle/>
          <a:p>
            <a:fld id="{1E859EF6-A2FE-4339-914B-B181194907BF}"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7820552"/>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here is the entry in our local OPAC. The type of online record seen here is </a:t>
            </a:r>
            <a:r>
              <a:rPr lang="en-US" dirty="0">
                <a:solidFill>
                  <a:srgbClr val="FF0000"/>
                </a:solidFill>
              </a:rPr>
              <a:t>an artifact of a catalog conversion project that was done several decades ago in attempt to automate creating and loading records that created only short records. </a:t>
            </a:r>
            <a:r>
              <a:rPr lang="en-US" dirty="0"/>
              <a:t>There is nothing in the “More details” section except the author entry with dates for Arne.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r>
            <a:br>
              <a:rPr lang="en-US" dirty="0"/>
            </a:br>
            <a:r>
              <a:rPr lang="en-US" dirty="0"/>
              <a:t>A  patron may or may not supply a RISM citation or information about a larger work a song comes from if relevant. However, if we had tried searching our catalog and not found “Wanton god”, we would then likely check RISM to find the appropriate entry and then try searching the catalog by the masque’s title of “Comus”.</a:t>
            </a:r>
          </a:p>
        </p:txBody>
      </p:sp>
      <p:sp>
        <p:nvSpPr>
          <p:cNvPr id="4" name="Slide Number Placeholder 3"/>
          <p:cNvSpPr>
            <a:spLocks noGrp="1"/>
          </p:cNvSpPr>
          <p:nvPr>
            <p:ph type="sldNum" sz="quarter" idx="10"/>
          </p:nvPr>
        </p:nvSpPr>
        <p:spPr/>
        <p:txBody>
          <a:bodyPr/>
          <a:lstStyle/>
          <a:p>
            <a:fld id="{1E859EF6-A2FE-4339-914B-B181194907BF}"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3025941"/>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recurring problem has to do with RISM items that have been transferred from MPAL to our Rare Book and Manuscript Library. Unfortunately, as I discovered during a reference inquiry surrounding this particular item, even though this item has a local </a:t>
            </a:r>
            <a:r>
              <a:rPr lang="en-US" dirty="0" err="1"/>
              <a:t>shelfmark</a:t>
            </a:r>
            <a:r>
              <a:rPr lang="en-US" dirty="0"/>
              <a:t> in the RISM OPAC record, I couldn’t find it in on our shelves or in our catalog. As it turns out, I now know that it doesn’t have a card in our local RISM card file either, so checking there wouldn’t help.</a:t>
            </a:r>
          </a:p>
        </p:txBody>
      </p:sp>
      <p:sp>
        <p:nvSpPr>
          <p:cNvPr id="4" name="Slide Number Placeholder 3"/>
          <p:cNvSpPr>
            <a:spLocks noGrp="1"/>
          </p:cNvSpPr>
          <p:nvPr>
            <p:ph type="sldNum" sz="quarter" idx="10"/>
          </p:nvPr>
        </p:nvSpPr>
        <p:spPr/>
        <p:txBody>
          <a:bodyPr/>
          <a:lstStyle/>
          <a:p>
            <a:fld id="{1E859EF6-A2FE-4339-914B-B181194907BF}"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9691475"/>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RISM indicates that this item is part of a collection, and in the record for that indicates that it is known as the “Woodcock” manuscript. This information allowed me to find the item in our online catalog.</a:t>
            </a:r>
          </a:p>
        </p:txBody>
      </p:sp>
      <p:sp>
        <p:nvSpPr>
          <p:cNvPr id="4" name="Slide Number Placeholder 3"/>
          <p:cNvSpPr>
            <a:spLocks noGrp="1"/>
          </p:cNvSpPr>
          <p:nvPr>
            <p:ph type="sldNum" sz="quarter" idx="10"/>
          </p:nvPr>
        </p:nvSpPr>
        <p:spPr/>
        <p:txBody>
          <a:bodyPr/>
          <a:lstStyle/>
          <a:p>
            <a:fld id="{1E859EF6-A2FE-4339-914B-B181194907BF}"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0283811"/>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 item has a new </a:t>
            </a:r>
            <a:r>
              <a:rPr lang="en-US" dirty="0" err="1"/>
              <a:t>shelfmark</a:t>
            </a:r>
            <a:r>
              <a:rPr lang="en-US" dirty="0"/>
              <a:t>. This is now the online catalog record for the item that contains this piece. Items transferred to RBML frequently get radically enhanced or changed records and sometimes new titles and new call numbers. Helpfully, their practice is to include any former local </a:t>
            </a:r>
            <a:r>
              <a:rPr lang="en-US" dirty="0" err="1"/>
              <a:t>shelfmarks</a:t>
            </a:r>
            <a:r>
              <a:rPr lang="en-US" dirty="0"/>
              <a:t> in the record in most instances, so I was able to confidently match this record to the RISM citation. </a:t>
            </a:r>
          </a:p>
        </p:txBody>
      </p:sp>
      <p:sp>
        <p:nvSpPr>
          <p:cNvPr id="4" name="Slide Number Placeholder 3"/>
          <p:cNvSpPr>
            <a:spLocks noGrp="1"/>
          </p:cNvSpPr>
          <p:nvPr>
            <p:ph type="sldNum" sz="quarter" idx="10"/>
          </p:nvPr>
        </p:nvSpPr>
        <p:spPr/>
        <p:txBody>
          <a:bodyPr/>
          <a:lstStyle/>
          <a:p>
            <a:fld id="{1E859EF6-A2FE-4339-914B-B181194907BF}"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0087979"/>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complicate matters, even an enhanced record will not always contain enough information to identify individual pieces by composer, or, the composer’s name or the title is different—as in this case where the name is listed as </a:t>
            </a:r>
            <a:r>
              <a:rPr lang="en-US" dirty="0" err="1"/>
              <a:t>Spoglia</a:t>
            </a:r>
            <a:r>
              <a:rPr lang="en-US" dirty="0"/>
              <a:t>, while in RISM it lacks the final “a”.</a:t>
            </a:r>
          </a:p>
          <a:p>
            <a:endParaRPr lang="en-US" dirty="0"/>
          </a:p>
          <a:p>
            <a:r>
              <a:rPr lang="en-US" dirty="0"/>
              <a:t>Those are just a few examples of the problems we have </a:t>
            </a:r>
            <a:r>
              <a:rPr lang="en-US" dirty="0" err="1"/>
              <a:t>indentified</a:t>
            </a:r>
            <a:r>
              <a:rPr lang="en-US" dirty="0"/>
              <a:t>. I will now talk about our next steps for how to address these problems.</a:t>
            </a:r>
          </a:p>
        </p:txBody>
      </p:sp>
      <p:sp>
        <p:nvSpPr>
          <p:cNvPr id="4" name="Slide Number Placeholder 3"/>
          <p:cNvSpPr>
            <a:spLocks noGrp="1"/>
          </p:cNvSpPr>
          <p:nvPr>
            <p:ph type="sldNum" sz="quarter" idx="10"/>
          </p:nvPr>
        </p:nvSpPr>
        <p:spPr/>
        <p:txBody>
          <a:bodyPr/>
          <a:lstStyle/>
          <a:p>
            <a:fld id="{1E859EF6-A2FE-4339-914B-B181194907BF}"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1084505"/>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steps will be done in coordination with the US RISM project (Sarah Adams) and the RISM main office (Jennifer Ward).</a:t>
            </a:r>
          </a:p>
        </p:txBody>
      </p:sp>
      <p:sp>
        <p:nvSpPr>
          <p:cNvPr id="4" name="Slide Number Placeholder 3"/>
          <p:cNvSpPr>
            <a:spLocks noGrp="1"/>
          </p:cNvSpPr>
          <p:nvPr>
            <p:ph type="sldNum" sz="quarter" idx="10"/>
          </p:nvPr>
        </p:nvSpPr>
        <p:spPr/>
        <p:txBody>
          <a:bodyPr/>
          <a:lstStyle/>
          <a:p>
            <a:fld id="{1E859EF6-A2FE-4339-914B-B181194907BF}"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3471509"/>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consult with my colleagues in the Rare Book and Manuscript Library on our campus to ascertain whether any of the items for which we are are one of only a few holding locations should be transferred to them, as they have better environmental controls and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RISM says only 212 of our total RISM holdings have digital matches, so there are several hundred that we could focus on to enhance scholars access to these items.</a:t>
            </a:r>
          </a:p>
        </p:txBody>
      </p:sp>
      <p:sp>
        <p:nvSpPr>
          <p:cNvPr id="4" name="Slide Number Placeholder 3"/>
          <p:cNvSpPr>
            <a:spLocks noGrp="1"/>
          </p:cNvSpPr>
          <p:nvPr>
            <p:ph type="sldNum" sz="quarter" idx="10"/>
          </p:nvPr>
        </p:nvSpPr>
        <p:spPr/>
        <p:txBody>
          <a:bodyPr/>
          <a:lstStyle/>
          <a:p>
            <a:fld id="{1E859EF6-A2FE-4339-914B-B181194907BF}"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2281444"/>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we will work to expand our holdings in RISM, both from the MPAL Special Collections and the Rare Book and Manuscript Library—by identifying items that are already represented in RISM and we have copies of, and by identifying new items from our collections </a:t>
            </a:r>
            <a:r>
              <a:rPr lang="en-US" sz="1200" dirty="0"/>
              <a:t>that meet RISM’s criteria.</a:t>
            </a:r>
          </a:p>
          <a:p>
            <a:endParaRPr lang="en-US" dirty="0"/>
          </a:p>
        </p:txBody>
      </p:sp>
      <p:sp>
        <p:nvSpPr>
          <p:cNvPr id="4" name="Slide Number Placeholder 3"/>
          <p:cNvSpPr>
            <a:spLocks noGrp="1"/>
          </p:cNvSpPr>
          <p:nvPr>
            <p:ph type="sldNum" sz="quarter" idx="10"/>
          </p:nvPr>
        </p:nvSpPr>
        <p:spPr/>
        <p:txBody>
          <a:bodyPr/>
          <a:lstStyle/>
          <a:p>
            <a:fld id="{1E859EF6-A2FE-4339-914B-B181194907BF}"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506986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2016 reference question from a distant scholar that started this project and this story. I could not verify that we owned this item by Johann Lampe or the cited </a:t>
            </a:r>
            <a:r>
              <a:rPr lang="en-US" dirty="0" err="1"/>
              <a:t>Musica</a:t>
            </a:r>
            <a:r>
              <a:rPr lang="en-US" dirty="0"/>
              <a:t> de la </a:t>
            </a:r>
            <a:r>
              <a:rPr lang="en-US" dirty="0" err="1"/>
              <a:t>Theatro</a:t>
            </a:r>
            <a:r>
              <a:rPr lang="en-US" dirty="0"/>
              <a:t> volume, and so contacted Jennifer at RISM.</a:t>
            </a:r>
          </a:p>
        </p:txBody>
      </p:sp>
      <p:sp>
        <p:nvSpPr>
          <p:cNvPr id="4" name="Slide Number Placeholder 3"/>
          <p:cNvSpPr>
            <a:spLocks noGrp="1"/>
          </p:cNvSpPr>
          <p:nvPr>
            <p:ph type="sldNum" sz="quarter" idx="10"/>
          </p:nvPr>
        </p:nvSpPr>
        <p:spPr/>
        <p:txBody>
          <a:bodyPr/>
          <a:lstStyle/>
          <a:p>
            <a:fld id="{1E859EF6-A2FE-4339-914B-B181194907BF}"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5908827"/>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859EF6-A2FE-4339-914B-B181194907BF}"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8475602"/>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859EF6-A2FE-4339-914B-B181194907BF}"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010249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was her response, which indicates that our data problems might go back to the beginning of our involvement with the RISM project. This not being the first RISM item reference encounter that ended with our being unable to locate the item, I finally decided we needed to do something about the situation, and so undertook an inventory of our stated RISM holdings. It was long past time that we cleaned up our data so that we could avoid further frustration on the part of patrons and ourselves.</a:t>
            </a:r>
          </a:p>
        </p:txBody>
      </p:sp>
      <p:sp>
        <p:nvSpPr>
          <p:cNvPr id="4" name="Slide Number Placeholder 3"/>
          <p:cNvSpPr>
            <a:spLocks noGrp="1"/>
          </p:cNvSpPr>
          <p:nvPr>
            <p:ph type="sldNum" sz="quarter" idx="10"/>
          </p:nvPr>
        </p:nvSpPr>
        <p:spPr/>
        <p:txBody>
          <a:bodyPr/>
          <a:lstStyle/>
          <a:p>
            <a:fld id="{1E859EF6-A2FE-4339-914B-B181194907BF}"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431194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describe the project, I want to first offer a little context and background about the music library at the University of Illinois. Having expanded over the years to include dance and theatre materials, we now refer to it as MPAL, for Music and Performing Arts Library.</a:t>
            </a:r>
          </a:p>
          <a:p>
            <a:endParaRPr lang="en-US" dirty="0"/>
          </a:p>
          <a:p>
            <a:r>
              <a:rPr lang="en-US" dirty="0"/>
              <a:t>I will posit that our move into a new space </a:t>
            </a:r>
            <a:r>
              <a:rPr lang="en-US" i="1" dirty="0"/>
              <a:t>after</a:t>
            </a:r>
            <a:r>
              <a:rPr lang="en-US" dirty="0"/>
              <a:t> beginning our work in contributing to RISM, and the fact that RISM cataloging was done with surrogates may have something to do with today’s challenges in locating our RISM holdings.</a:t>
            </a:r>
          </a:p>
        </p:txBody>
      </p:sp>
      <p:sp>
        <p:nvSpPr>
          <p:cNvPr id="4" name="Slide Number Placeholder 3"/>
          <p:cNvSpPr>
            <a:spLocks noGrp="1"/>
          </p:cNvSpPr>
          <p:nvPr>
            <p:ph type="sldNum" sz="quarter" idx="10"/>
          </p:nvPr>
        </p:nvSpPr>
        <p:spPr/>
        <p:txBody>
          <a:bodyPr/>
          <a:lstStyle/>
          <a:p>
            <a:fld id="{1E859EF6-A2FE-4339-914B-B181194907BF}"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940000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over 14 million physical volumes, the University of Illinois at Urbana-Champaign Library is the largest public university library in the US, and second only to Harvard among university libraries. T</a:t>
            </a:r>
            <a:r>
              <a:rPr lang="en-US" sz="1050" dirty="0"/>
              <a:t>he </a:t>
            </a:r>
            <a:r>
              <a:rPr lang="en-US" dirty="0"/>
              <a:t>Music and Performing Arts Library has about a half a million items onsite, 62,000 of which are in our Special Collections, which includes our RISM holdings. All items except those in our 100,000 item historic sheet music collection (also part of our Special Collections) have records in our online catalog. We also have thousands more items held at our offsite high-density storage facility on campus. </a:t>
            </a:r>
          </a:p>
        </p:txBody>
      </p:sp>
      <p:sp>
        <p:nvSpPr>
          <p:cNvPr id="4" name="Slide Number Placeholder 3"/>
          <p:cNvSpPr>
            <a:spLocks noGrp="1"/>
          </p:cNvSpPr>
          <p:nvPr>
            <p:ph type="sldNum" sz="quarter" idx="10"/>
          </p:nvPr>
        </p:nvSpPr>
        <p:spPr/>
        <p:txBody>
          <a:bodyPr/>
          <a:lstStyle/>
          <a:p>
            <a:fld id="{1E859EF6-A2FE-4339-914B-B181194907BF}"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750919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These numbers reflect RISM OPAC information as of May 24, 2018. When we began initial work on this study in 2016, RISM said we had </a:t>
            </a:r>
            <a:r>
              <a:rPr lang="is-IS" dirty="0"/>
              <a:t>only 925 entries and that‘s the data set that this study is based on. You can see that most of our holdings fall in the A/I series and they are housed in one of two locations, </a:t>
            </a:r>
            <a:r>
              <a:rPr lang="is-IS" sz="1400" dirty="0"/>
              <a:t>either </a:t>
            </a:r>
            <a:r>
              <a:rPr lang="en-US" sz="1200" dirty="0"/>
              <a:t>in MPAL’s Special Collections </a:t>
            </a:r>
            <a:r>
              <a:rPr lang="en-US" sz="1200" b="1" i="1" dirty="0"/>
              <a:t>or</a:t>
            </a:r>
            <a:r>
              <a:rPr lang="en-US" sz="1200" dirty="0"/>
              <a:t> in the </a:t>
            </a:r>
            <a:r>
              <a:rPr lang="en-US" sz="1200" b="1" dirty="0"/>
              <a:t>University's Rare Book and Manuscript Library.</a:t>
            </a:r>
            <a:endParaRPr lang="is-IS" b="1" dirty="0"/>
          </a:p>
        </p:txBody>
      </p:sp>
      <p:sp>
        <p:nvSpPr>
          <p:cNvPr id="4" name="Slide Number Placeholder 3"/>
          <p:cNvSpPr>
            <a:spLocks noGrp="1"/>
          </p:cNvSpPr>
          <p:nvPr>
            <p:ph type="sldNum" sz="quarter" idx="10"/>
          </p:nvPr>
        </p:nvSpPr>
        <p:spPr/>
        <p:txBody>
          <a:bodyPr/>
          <a:lstStyle/>
          <a:p>
            <a:fld id="{1E859EF6-A2FE-4339-914B-B181194907BF}"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57615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don’t have as many RISM items as some libraries, reference encounters such as the one I have described have proven it has been difficult to keep track of them all. However, as part of this project I didn’t just want to verify what we did or didn’t have compared to RISM’s catalog—I wanted to understand what our holdings entail. To do this I worked with the four data sources as listed here.</a:t>
            </a:r>
          </a:p>
        </p:txBody>
      </p:sp>
      <p:sp>
        <p:nvSpPr>
          <p:cNvPr id="4" name="Slide Number Placeholder 3"/>
          <p:cNvSpPr>
            <a:spLocks noGrp="1"/>
          </p:cNvSpPr>
          <p:nvPr>
            <p:ph type="sldNum" sz="quarter" idx="10"/>
          </p:nvPr>
        </p:nvSpPr>
        <p:spPr/>
        <p:txBody>
          <a:bodyPr/>
          <a:lstStyle/>
          <a:p>
            <a:fld id="{1E859EF6-A2FE-4339-914B-B181194907BF}"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014876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picture of our RISM </a:t>
            </a:r>
            <a:r>
              <a:rPr lang="en-US" dirty="0" err="1"/>
              <a:t>cardfile</a:t>
            </a:r>
            <a:r>
              <a:rPr lang="en-US" dirty="0"/>
              <a:t>—one drawer </a:t>
            </a:r>
            <a:r>
              <a:rPr lang="en-US" dirty="0">
                <a:solidFill>
                  <a:srgbClr val="FF0000"/>
                </a:solidFill>
              </a:rPr>
              <a:t>for items in MPAL and one for those held in our university’s Rare Book and Manuscript Library</a:t>
            </a:r>
            <a:r>
              <a:rPr lang="en-US" dirty="0"/>
              <a:t>. I don’t know the history of this file, but believe it dates either to the beginnings of our participation in RISM or to another inventory project from the 1970s. The drawers are in RISM series order, with cards in author/title order—an example of which I will show later. There is a large collection of loose cards at the back of one drawer that will become important later in the story, as will the items flagged with yellow sticky notes.</a:t>
            </a:r>
          </a:p>
        </p:txBody>
      </p:sp>
      <p:sp>
        <p:nvSpPr>
          <p:cNvPr id="4" name="Slide Number Placeholder 3"/>
          <p:cNvSpPr>
            <a:spLocks noGrp="1"/>
          </p:cNvSpPr>
          <p:nvPr>
            <p:ph type="sldNum" sz="quarter" idx="10"/>
          </p:nvPr>
        </p:nvSpPr>
        <p:spPr/>
        <p:txBody>
          <a:bodyPr/>
          <a:lstStyle/>
          <a:p>
            <a:fld id="{1E859EF6-A2FE-4339-914B-B181194907BF}"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228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406AB30-277C-4E46-9201-2C264DA2B68B}" type="datetimeFigureOut">
              <a:rPr lang="en-US" smtClean="0"/>
              <a:pPr/>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656-68E9-054B-BF33-04927B9D8012}" type="slidenum">
              <a:rPr lang="en-US" smtClean="0"/>
              <a:pPr/>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414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6AB30-277C-4E46-9201-2C264DA2B68B}" type="datetimeFigureOut">
              <a:rPr lang="en-US" smtClean="0"/>
              <a:pPr/>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656-68E9-054B-BF33-04927B9D801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360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6AB30-277C-4E46-9201-2C264DA2B68B}" type="datetimeFigureOut">
              <a:rPr lang="en-US" smtClean="0"/>
              <a:pPr/>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656-68E9-054B-BF33-04927B9D8012}"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815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6AB30-277C-4E46-9201-2C264DA2B68B}" type="datetimeFigureOut">
              <a:rPr lang="en-US" smtClean="0"/>
              <a:pPr/>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656-68E9-054B-BF33-04927B9D801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408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06AB30-277C-4E46-9201-2C264DA2B68B}" type="datetimeFigureOut">
              <a:rPr lang="en-US" smtClean="0"/>
              <a:pPr/>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656-68E9-054B-BF33-04927B9D8012}" type="slidenum">
              <a:rPr lang="en-US" smtClean="0"/>
              <a:pPr/>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687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06AB30-277C-4E46-9201-2C264DA2B68B}" type="datetimeFigureOut">
              <a:rPr lang="en-US" smtClean="0"/>
              <a:pPr/>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A5656-68E9-054B-BF33-04927B9D801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7509892"/>
      </p:ext>
    </p:extLst>
  </p:cSld>
  <p:clrMapOvr>
    <a:masterClrMapping/>
  </p:clrMapOvr>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06AB30-277C-4E46-9201-2C264DA2B68B}" type="datetimeFigureOut">
              <a:rPr lang="en-US" smtClean="0"/>
              <a:pPr/>
              <a:t>8/5/18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A5656-68E9-054B-BF33-04927B9D801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5380572"/>
      </p:ext>
    </p:extLst>
  </p:cSld>
  <p:clrMapOvr>
    <a:masterClrMapping/>
  </p:clrMapOvr>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06AB30-277C-4E46-9201-2C264DA2B68B}" type="datetimeFigureOut">
              <a:rPr lang="en-US" smtClean="0"/>
              <a:pPr/>
              <a:t>8/5/18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A5656-68E9-054B-BF33-04927B9D801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612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6AB30-277C-4E46-9201-2C264DA2B68B}" type="datetimeFigureOut">
              <a:rPr lang="en-US" smtClean="0"/>
              <a:pPr/>
              <a:t>8/5/18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A5656-68E9-054B-BF33-04927B9D801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176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06AB30-277C-4E46-9201-2C264DA2B68B}" type="datetimeFigureOut">
              <a:rPr lang="en-US" smtClean="0"/>
              <a:pPr/>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A5656-68E9-054B-BF33-04927B9D801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6976750"/>
      </p:ext>
    </p:extLst>
  </p:cSld>
  <p:clrMapOvr>
    <a:masterClrMapping/>
  </p:clrMapOvr>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06AB30-277C-4E46-9201-2C264DA2B68B}" type="datetimeFigureOut">
              <a:rPr lang="en-US" smtClean="0"/>
              <a:pPr/>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A5656-68E9-054B-BF33-04927B9D8012}" type="slidenum">
              <a:rPr lang="en-US" smtClean="0"/>
              <a:pPr/>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15437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406AB30-277C-4E46-9201-2C264DA2B68B}" type="datetimeFigureOut">
              <a:rPr lang="en-US" smtClean="0"/>
              <a:pPr/>
              <a:t>8/5/18</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91A5656-68E9-054B-BF33-04927B9D8012}"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128853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p="http://schemas.openxmlformats.org/presentationml/2006/main" xmlns:r="http://schemas.openxmlformats.org/officeDocument/2006/relationships" xmlns:a="http://schemas.openxmlformats.org/drawingml/2006/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urldefense.proofpoint.com/v2/url?u=http-3A__opac.rism.info_&amp;d=AwMDaQ&amp;c=8hUWFZcy2Z-Za5rBPlktOQ&amp;r=Mm2mxHo8PZMXv0wwJB7Rt2aqNSsD9IqWdJK3mnE0A0U&amp;m=3EkCvG6QCzTm-KF23phoEOTkPTcVDRa_hnv-235L8VY&amp;s=56MNgkzDUCqQ52Cb-JiSjGdoM4mVQSbqtrrsPsd7g8s&amp;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opac.rism.info/metaopac/refineSearch.do?id=rism_serien_facet&amp;methodToCall=filterSearch&amp;subval=A/I" TargetMode="External"/><Relationship Id="rId4" Type="http://schemas.openxmlformats.org/officeDocument/2006/relationships/hyperlink" Target="https://opac.rism.info/metaopac/refineSearch.do?id=rism_serien_facet&amp;methodToCall=filterSearch&amp;subval=B/I"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1022" y="1290126"/>
            <a:ext cx="6751537" cy="2129729"/>
          </a:xfrm>
        </p:spPr>
        <p:txBody>
          <a:bodyPr>
            <a:normAutofit/>
          </a:bodyPr>
          <a:lstStyle/>
          <a:p>
            <a:r>
              <a:rPr lang="en-US" sz="5400" b="1" dirty="0"/>
              <a:t>Unraveling the </a:t>
            </a:r>
            <a:r>
              <a:rPr lang="en-US" sz="5400" b="1" i="1" dirty="0"/>
              <a:t>RISM</a:t>
            </a:r>
            <a:r>
              <a:rPr lang="en-US" sz="5400" b="1" dirty="0"/>
              <a:t> Riddle in Our Stacks</a:t>
            </a:r>
          </a:p>
        </p:txBody>
      </p:sp>
      <p:sp>
        <p:nvSpPr>
          <p:cNvPr id="3" name="Subtitle 2"/>
          <p:cNvSpPr>
            <a:spLocks noGrp="1"/>
          </p:cNvSpPr>
          <p:nvPr>
            <p:ph type="subTitle" idx="1"/>
          </p:nvPr>
        </p:nvSpPr>
        <p:spPr>
          <a:xfrm>
            <a:off x="685800" y="4604656"/>
            <a:ext cx="8844776" cy="2253344"/>
          </a:xfrm>
        </p:spPr>
        <p:txBody>
          <a:bodyPr>
            <a:normAutofit/>
          </a:bodyPr>
          <a:lstStyle/>
          <a:p>
            <a:r>
              <a:rPr lang="en-US" sz="2800" dirty="0"/>
              <a:t>Kirstin Dougan</a:t>
            </a:r>
          </a:p>
          <a:p>
            <a:r>
              <a:rPr lang="en-US" sz="2800" dirty="0"/>
              <a:t>Head, Music and Performing Arts Library</a:t>
            </a:r>
          </a:p>
          <a:p>
            <a:r>
              <a:rPr lang="en-US" sz="2800" dirty="0"/>
              <a:t>University of Illinois at Urbana-Champaign</a:t>
            </a:r>
          </a:p>
          <a:p>
            <a:r>
              <a:rPr lang="en-US" sz="2800" dirty="0"/>
              <a:t>US-U</a:t>
            </a:r>
          </a:p>
        </p:txBody>
      </p:sp>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1052E0-3B03-E34C-B30F-152D3694CE21}"/>
              </a:ext>
            </a:extLst>
          </p:cNvPr>
          <p:cNvSpPr txBox="1"/>
          <p:nvPr/>
        </p:nvSpPr>
        <p:spPr>
          <a:xfrm>
            <a:off x="8713274" y="5438940"/>
            <a:ext cx="3304110" cy="584775"/>
          </a:xfrm>
          <a:prstGeom prst="rect">
            <a:avLst/>
          </a:prstGeom>
          <a:noFill/>
        </p:spPr>
        <p:txBody>
          <a:bodyPr wrap="none" rtlCol="0">
            <a:spAutoFit/>
          </a:bodyPr>
          <a:lstStyle/>
          <a:p>
            <a:r>
              <a:rPr lang="en-US" sz="3200" dirty="0"/>
              <a:t>IAML 2018 Leipzig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9581342"/>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690C808-32F9-FE46-8354-2BA740DA5B9A}"/>
              </a:ext>
            </a:extLst>
          </p:cNvPr>
          <p:cNvSpPr>
            <a:spLocks noGrp="1"/>
          </p:cNvSpPr>
          <p:nvPr>
            <p:ph type="title"/>
          </p:nvPr>
        </p:nvSpPr>
        <p:spPr>
          <a:xfrm>
            <a:off x="889798" y="697396"/>
            <a:ext cx="8229600" cy="990600"/>
          </a:xfrm>
        </p:spPr>
        <p:txBody>
          <a:bodyPr/>
          <a:lstStyle/>
          <a:p>
            <a:r>
              <a:rPr lang="en-US" b="1" dirty="0"/>
              <a:t>Process</a:t>
            </a:r>
          </a:p>
        </p:txBody>
      </p:sp>
      <p:graphicFrame>
        <p:nvGraphicFramePr>
          <p:cNvPr id="6" name="Content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064B20C-4813-724F-B0AD-5A1049E6B4A9}"/>
              </a:ext>
            </a:extLst>
          </p:cNvPr>
          <p:cNvGraphicFramePr>
            <a:graphicFrameLocks noGrp="1"/>
          </p:cNvGraphicFramePr>
          <p:nvPr>
            <p:ph idx="1"/>
            <p:extLst/>
          </p:nvPr>
        </p:nvGraphicFramePr>
        <p:xfrm>
          <a:off x="1981200" y="1192696"/>
          <a:ext cx="8229600" cy="566530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0" name="Down Arrow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726851F-7E14-A94A-AF6F-18467FBDE04D}"/>
              </a:ext>
            </a:extLst>
          </p:cNvPr>
          <p:cNvSpPr/>
          <p:nvPr/>
        </p:nvSpPr>
        <p:spPr>
          <a:xfrm>
            <a:off x="5611368" y="2723388"/>
            <a:ext cx="544267" cy="97840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2EB5927-BF91-ED44-803C-0599071AF9DB}"/>
              </a:ext>
            </a:extLst>
          </p:cNvPr>
          <p:cNvSpPr/>
          <p:nvPr/>
        </p:nvSpPr>
        <p:spPr>
          <a:xfrm rot="19256638">
            <a:off x="4304963" y="4755430"/>
            <a:ext cx="998287" cy="65824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5F658E-C66A-0E4C-8DFC-D176D304B4F9}"/>
              </a:ext>
            </a:extLst>
          </p:cNvPr>
          <p:cNvSpPr/>
          <p:nvPr/>
        </p:nvSpPr>
        <p:spPr>
          <a:xfrm rot="13800535">
            <a:off x="6765401" y="4794466"/>
            <a:ext cx="998287" cy="57329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6266397"/>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A6B92DC-9A2D-AF44-92B4-EF96799449E7}"/>
              </a:ext>
            </a:extLst>
          </p:cNvPr>
          <p:cNvSpPr>
            <a:spLocks noGrp="1"/>
          </p:cNvSpPr>
          <p:nvPr>
            <p:ph type="title"/>
          </p:nvPr>
        </p:nvSpPr>
        <p:spPr/>
        <p:txBody>
          <a:bodyPr/>
          <a:lstStyle/>
          <a:p>
            <a:r>
              <a:rPr lang="en-US" b="1" dirty="0"/>
              <a:t>Data Points in Spreadsheet</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8217632-9B56-FC43-ABA6-39B3164AD7C0}"/>
              </a:ext>
            </a:extLst>
          </p:cNvPr>
          <p:cNvSpPr>
            <a:spLocks noGrp="1"/>
          </p:cNvSpPr>
          <p:nvPr>
            <p:ph idx="1"/>
          </p:nvPr>
        </p:nvSpPr>
        <p:spPr>
          <a:xfrm>
            <a:off x="1024128" y="1737360"/>
            <a:ext cx="9720071" cy="5120640"/>
          </a:xfrm>
        </p:spPr>
        <p:txBody>
          <a:bodyPr numCol="2">
            <a:normAutofit/>
          </a:bodyPr>
          <a:lstStyle/>
          <a:p>
            <a:r>
              <a:rPr lang="en-US" sz="2400" dirty="0">
                <a:highlight>
                  <a:srgbClr val="FFFF00"/>
                </a:highlight>
              </a:rPr>
              <a:t>US-U sole holder?</a:t>
            </a:r>
          </a:p>
          <a:p>
            <a:r>
              <a:rPr lang="en-US" sz="2400" dirty="0">
                <a:highlight>
                  <a:srgbClr val="FFFF00"/>
                </a:highlight>
              </a:rPr>
              <a:t>RISM info in US-U catalog record?</a:t>
            </a:r>
          </a:p>
          <a:p>
            <a:r>
              <a:rPr lang="en-US" sz="2400" dirty="0">
                <a:highlight>
                  <a:srgbClr val="FFFF00"/>
                </a:highlight>
              </a:rPr>
              <a:t>In US-U online catalog?</a:t>
            </a:r>
          </a:p>
          <a:p>
            <a:r>
              <a:rPr lang="en-US" sz="2400" dirty="0">
                <a:highlight>
                  <a:srgbClr val="FFFF00"/>
                </a:highlight>
              </a:rPr>
              <a:t>US-U location</a:t>
            </a:r>
          </a:p>
          <a:p>
            <a:r>
              <a:rPr lang="en-US" sz="2400" dirty="0">
                <a:highlight>
                  <a:srgbClr val="FFFF00"/>
                </a:highlight>
              </a:rPr>
              <a:t>US-U </a:t>
            </a:r>
            <a:r>
              <a:rPr lang="en-US" sz="2400" dirty="0" err="1">
                <a:highlight>
                  <a:srgbClr val="FFFF00"/>
                </a:highlight>
              </a:rPr>
              <a:t>shelfmark</a:t>
            </a:r>
            <a:endParaRPr lang="en-US" sz="2400" dirty="0">
              <a:highlight>
                <a:srgbClr val="FFFF00"/>
              </a:highlight>
            </a:endParaRPr>
          </a:p>
          <a:p>
            <a:r>
              <a:rPr lang="en-US" sz="2400" dirty="0"/>
              <a:t>Previous US-U </a:t>
            </a:r>
            <a:r>
              <a:rPr lang="en-US" sz="2400" dirty="0" err="1"/>
              <a:t>Shelmark</a:t>
            </a:r>
            <a:endParaRPr lang="en-US" sz="2400" dirty="0"/>
          </a:p>
          <a:p>
            <a:r>
              <a:rPr lang="en-US" sz="2400" dirty="0"/>
              <a:t>Notes</a:t>
            </a:r>
          </a:p>
          <a:p>
            <a:r>
              <a:rPr lang="en-US" sz="2400" dirty="0">
                <a:highlight>
                  <a:srgbClr val="FFFF00"/>
                </a:highlight>
              </a:rPr>
              <a:t>Item No. (based on PDF)</a:t>
            </a:r>
          </a:p>
          <a:p>
            <a:r>
              <a:rPr lang="en-US" sz="2400" dirty="0">
                <a:highlight>
                  <a:srgbClr val="FFFF00"/>
                </a:highlight>
              </a:rPr>
              <a:t>RISM ID number (PDF)</a:t>
            </a:r>
          </a:p>
          <a:p>
            <a:r>
              <a:rPr lang="en-US" sz="2400" dirty="0">
                <a:highlight>
                  <a:srgbClr val="FFFF00"/>
                </a:highlight>
              </a:rPr>
              <a:t>In Collection RISM ID, if appropriate</a:t>
            </a:r>
          </a:p>
          <a:p>
            <a:r>
              <a:rPr lang="en-US" sz="2400" dirty="0">
                <a:highlight>
                  <a:srgbClr val="FFFF00"/>
                </a:highlight>
              </a:rPr>
              <a:t>RISM number (</a:t>
            </a:r>
            <a:r>
              <a:rPr lang="en-US" sz="2400" dirty="0" err="1">
                <a:highlight>
                  <a:srgbClr val="FFFF00"/>
                </a:highlight>
              </a:rPr>
              <a:t>cardfile</a:t>
            </a:r>
            <a:r>
              <a:rPr lang="en-US" sz="2400" dirty="0">
                <a:highlight>
                  <a:srgbClr val="FFFF00"/>
                </a:highlight>
              </a:rPr>
              <a:t>)</a:t>
            </a:r>
          </a:p>
          <a:p>
            <a:r>
              <a:rPr lang="en-US" sz="2400" dirty="0"/>
              <a:t>RISM number (</a:t>
            </a:r>
            <a:r>
              <a:rPr lang="en-US" sz="2400" dirty="0" err="1"/>
              <a:t>RISMopac</a:t>
            </a:r>
            <a:r>
              <a:rPr lang="en-US" sz="2400" dirty="0"/>
              <a:t>)</a:t>
            </a:r>
          </a:p>
          <a:p>
            <a:r>
              <a:rPr lang="en-US" sz="2400" dirty="0"/>
              <a:t>Author name</a:t>
            </a:r>
          </a:p>
          <a:p>
            <a:r>
              <a:rPr lang="en-US" sz="2400" dirty="0"/>
              <a:t>Title</a:t>
            </a:r>
          </a:p>
          <a:p>
            <a:r>
              <a:rPr lang="en-US" sz="2400" dirty="0"/>
              <a:t>Title on source </a:t>
            </a:r>
          </a:p>
          <a:p>
            <a:r>
              <a:rPr lang="en-US" sz="2400" dirty="0">
                <a:highlight>
                  <a:srgbClr val="FFFF00"/>
                </a:highlight>
              </a:rPr>
              <a:t>US-U Item Title (if diff. from source)</a:t>
            </a:r>
          </a:p>
          <a:p>
            <a:r>
              <a:rPr lang="en-US" sz="2400" dirty="0">
                <a:highlight>
                  <a:srgbClr val="FFFF00"/>
                </a:highlight>
              </a:rPr>
              <a:t>In the Collection with Title, if appropriate</a:t>
            </a:r>
          </a:p>
          <a:p>
            <a:r>
              <a:rPr lang="en-US" sz="2400" dirty="0"/>
              <a:t>Footnote</a:t>
            </a:r>
          </a:p>
          <a:p>
            <a:r>
              <a:rPr lang="en-US" sz="2400" dirty="0"/>
              <a:t>Library (siglum) </a:t>
            </a:r>
            <a:r>
              <a:rPr lang="en-US" sz="2400" dirty="0" err="1"/>
              <a:t>shelfmark</a:t>
            </a:r>
            <a:endParaRPr lang="en-US" sz="2400" dirty="0"/>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4726090"/>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20244F5-F0E6-644D-8035-461A725E3A1C}"/>
              </a:ext>
            </a:extLst>
          </p:cNvPr>
          <p:cNvPicPr>
            <a:picLocks noChangeAspect="1"/>
          </p:cNvPicPr>
          <p:nvPr/>
        </p:nvPicPr>
        <p:blipFill>
          <a:blip r:embed="rId3"/>
          <a:stretch>
            <a:fillRect/>
          </a:stretch>
        </p:blipFill>
        <p:spPr>
          <a:xfrm>
            <a:off x="1524000" y="1016969"/>
            <a:ext cx="9144000" cy="1715102"/>
          </a:xfrm>
          <a:prstGeom prst="rect">
            <a:avLst/>
          </a:prstGeom>
        </p:spPr>
      </p:pic>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070E97C-39F2-BD4C-A8AE-63D420AF9921}"/>
              </a:ext>
            </a:extLst>
          </p:cNvPr>
          <p:cNvPicPr>
            <a:picLocks noChangeAspect="1"/>
          </p:cNvPicPr>
          <p:nvPr/>
        </p:nvPicPr>
        <p:blipFill>
          <a:blip r:embed="rId4"/>
          <a:stretch>
            <a:fillRect/>
          </a:stretch>
        </p:blipFill>
        <p:spPr>
          <a:xfrm>
            <a:off x="1524000" y="3681731"/>
            <a:ext cx="9144000" cy="220116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0362463"/>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Local Holding Locations</a:t>
            </a:r>
          </a:p>
        </p:txBody>
      </p:sp>
      <p:sp>
        <p:nvSpPr>
          <p:cNvPr id="4" name="Content Placeholder 2"/>
          <p:cNvSpPr>
            <a:spLocks noGrp="1"/>
          </p:cNvSpPr>
          <p:nvPr>
            <p:ph idx="1"/>
          </p:nvPr>
        </p:nvSpPr>
        <p:spPr>
          <a:xfrm>
            <a:off x="1981200" y="2084832"/>
            <a:ext cx="8229600" cy="4187952"/>
          </a:xfrm>
        </p:spPr>
        <p:txBody>
          <a:bodyPr>
            <a:normAutofit/>
          </a:bodyPr>
          <a:lstStyle/>
          <a:p>
            <a:r>
              <a:rPr lang="en-US" sz="4000" dirty="0"/>
              <a:t>610 held in MPAL</a:t>
            </a:r>
          </a:p>
          <a:p>
            <a:r>
              <a:rPr lang="en-US" sz="4000" dirty="0"/>
              <a:t>255 in RBML</a:t>
            </a:r>
          </a:p>
          <a:p>
            <a:r>
              <a:rPr lang="en-US" sz="4000" dirty="0"/>
              <a:t>23 in more than one location </a:t>
            </a:r>
          </a:p>
          <a:p>
            <a:pPr marL="128016" lvl="1" indent="0">
              <a:buNone/>
            </a:pPr>
            <a:r>
              <a:rPr lang="en-US" sz="3600" dirty="0"/>
              <a:t> 	(RBML and MPAL; meaning we </a:t>
            </a:r>
          </a:p>
          <a:p>
            <a:pPr marL="128016" lvl="1" indent="0">
              <a:buNone/>
            </a:pPr>
            <a:r>
              <a:rPr lang="en-US" sz="3600" dirty="0"/>
              <a:t>	have multiple copies)</a:t>
            </a:r>
          </a:p>
          <a:p>
            <a:r>
              <a:rPr lang="en-US" sz="4000" dirty="0"/>
              <a:t>42 items not found in UIUC OPAC</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6312147"/>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30729" y="848101"/>
            <a:ext cx="9927771" cy="990600"/>
          </a:xfrm>
        </p:spPr>
        <p:txBody>
          <a:bodyPr>
            <a:normAutofit/>
          </a:bodyPr>
          <a:lstStyle/>
          <a:p>
            <a:r>
              <a:rPr lang="en-US" b="1" dirty="0"/>
              <a:t>Uniqueness of Our </a:t>
            </a:r>
            <a:r>
              <a:rPr lang="en-US" b="1" i="1" dirty="0"/>
              <a:t>RISM</a:t>
            </a:r>
            <a:r>
              <a:rPr lang="en-US" b="1" dirty="0"/>
              <a:t> Holdings</a:t>
            </a:r>
            <a:r>
              <a:rPr lang="en-US" b="1" i="1" dirty="0"/>
              <a:t>	</a:t>
            </a:r>
          </a:p>
        </p:txBody>
      </p:sp>
      <p:sp>
        <p:nvSpPr>
          <p:cNvPr id="3" name="Content Placeholder 2"/>
          <p:cNvSpPr>
            <a:spLocks noGrp="1"/>
          </p:cNvSpPr>
          <p:nvPr>
            <p:ph idx="1"/>
          </p:nvPr>
        </p:nvSpPr>
        <p:spPr>
          <a:xfrm>
            <a:off x="1646819" y="1838702"/>
            <a:ext cx="8229600" cy="4725384"/>
          </a:xfrm>
        </p:spPr>
        <p:txBody>
          <a:bodyPr>
            <a:normAutofit/>
          </a:bodyPr>
          <a:lstStyle/>
          <a:p>
            <a:r>
              <a:rPr lang="en-US" sz="4000" b="1" dirty="0"/>
              <a:t>188/925</a:t>
            </a:r>
            <a:r>
              <a:rPr lang="en-US" sz="4000" dirty="0"/>
              <a:t> items we are </a:t>
            </a:r>
            <a:r>
              <a:rPr lang="en-US" sz="4000" b="1" dirty="0"/>
              <a:t>1/1</a:t>
            </a:r>
            <a:r>
              <a:rPr lang="en-US" sz="4000" dirty="0"/>
              <a:t> holdings</a:t>
            </a:r>
          </a:p>
          <a:p>
            <a:r>
              <a:rPr lang="en-US" sz="4000" dirty="0"/>
              <a:t>173/925 we are 1 of </a:t>
            </a:r>
          </a:p>
          <a:p>
            <a:pPr marL="274320" lvl="1" indent="0">
              <a:buNone/>
            </a:pPr>
            <a:r>
              <a:rPr lang="en-US" sz="3600" dirty="0"/>
              <a:t>	either 2,3,4, or 5 holdings</a:t>
            </a:r>
          </a:p>
          <a:p>
            <a:r>
              <a:rPr lang="en-US" sz="4000" dirty="0"/>
              <a:t>118/925 we are 1 of </a:t>
            </a:r>
          </a:p>
          <a:p>
            <a:pPr marL="274320" lvl="1" indent="0">
              <a:buNone/>
            </a:pPr>
            <a:r>
              <a:rPr lang="en-US" sz="3600" dirty="0"/>
              <a:t>	either 6,7,8, 9, or 10 holdings</a:t>
            </a:r>
          </a:p>
          <a:p>
            <a:r>
              <a:rPr lang="en-US" sz="4000" dirty="0"/>
              <a:t>52/925 we are 1 of </a:t>
            </a:r>
          </a:p>
          <a:p>
            <a:pPr marL="274320" lvl="1" indent="0">
              <a:buNone/>
            </a:pPr>
            <a:r>
              <a:rPr lang="en-US" sz="3600" dirty="0"/>
              <a:t>	either 11,12,13, 14, or 15 holdings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4390193"/>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EA2BB4C-361F-A649-BBEA-FF4EFA18E3AE}"/>
              </a:ext>
            </a:extLst>
          </p:cNvPr>
          <p:cNvSpPr>
            <a:spLocks noGrp="1"/>
          </p:cNvSpPr>
          <p:nvPr>
            <p:ph type="title"/>
          </p:nvPr>
        </p:nvSpPr>
        <p:spPr>
          <a:xfrm>
            <a:off x="821871" y="789687"/>
            <a:ext cx="10493829" cy="990600"/>
          </a:xfrm>
        </p:spPr>
        <p:txBody>
          <a:bodyPr>
            <a:noAutofit/>
          </a:bodyPr>
          <a:lstStyle/>
          <a:p>
            <a:r>
              <a:rPr lang="en-US" b="1" dirty="0"/>
              <a:t>Most Frequently Occurring Composers</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26A4ECF-8570-754F-92BB-A84E7EEB8FB4}"/>
              </a:ext>
            </a:extLst>
          </p:cNvPr>
          <p:cNvSpPr>
            <a:spLocks noGrp="1"/>
          </p:cNvSpPr>
          <p:nvPr>
            <p:ph idx="1"/>
          </p:nvPr>
        </p:nvSpPr>
        <p:spPr>
          <a:xfrm>
            <a:off x="1137964" y="1780287"/>
            <a:ext cx="8229600" cy="4876800"/>
          </a:xfrm>
        </p:spPr>
        <p:txBody>
          <a:bodyPr>
            <a:normAutofit fontScale="92500" lnSpcReduction="10000"/>
          </a:bodyPr>
          <a:lstStyle/>
          <a:p>
            <a:r>
              <a:rPr lang="en-US" sz="3600" dirty="0"/>
              <a:t>Arne, Thomas Augustine (110)</a:t>
            </a:r>
          </a:p>
          <a:p>
            <a:r>
              <a:rPr lang="en-US" sz="3600" dirty="0"/>
              <a:t>Anonymus (102)</a:t>
            </a:r>
          </a:p>
          <a:p>
            <a:r>
              <a:rPr lang="en-US" sz="3600" dirty="0"/>
              <a:t>Händel, Georg Friedrich (51)</a:t>
            </a:r>
          </a:p>
          <a:p>
            <a:r>
              <a:rPr lang="en-US" sz="3600" dirty="0"/>
              <a:t>Josquin des Prez (29)</a:t>
            </a:r>
          </a:p>
          <a:p>
            <a:r>
              <a:rPr lang="en-US" sz="3600" dirty="0"/>
              <a:t>Lully, Jean-Baptiste (27)</a:t>
            </a:r>
          </a:p>
          <a:p>
            <a:r>
              <a:rPr lang="en-US" sz="3600" dirty="0"/>
              <a:t>Grétry, André-Ernest… (22)</a:t>
            </a:r>
          </a:p>
          <a:p>
            <a:r>
              <a:rPr lang="en-US" sz="3600" dirty="0"/>
              <a:t>Hook, James (21)</a:t>
            </a:r>
          </a:p>
          <a:p>
            <a:r>
              <a:rPr lang="en-US" sz="3600" dirty="0"/>
              <a:t>Arnold, Samuel (20)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4304072"/>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2743931" y="1001884"/>
            <a:ext cx="6692704" cy="501952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6999272"/>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D8A7C62-ACE9-E74A-B74C-94BA2BEDF9C6}"/>
              </a:ext>
            </a:extLst>
          </p:cNvPr>
          <p:cNvSpPr>
            <a:spLocks noGrp="1"/>
          </p:cNvSpPr>
          <p:nvPr>
            <p:ph type="title"/>
          </p:nvPr>
        </p:nvSpPr>
        <p:spPr/>
        <p:txBody>
          <a:bodyPr/>
          <a:lstStyle/>
          <a:p>
            <a:r>
              <a:rPr lang="en-US" b="1" i="1" dirty="0"/>
              <a:t>RISM</a:t>
            </a:r>
            <a:r>
              <a:rPr lang="en-US" b="1" dirty="0"/>
              <a:t> PDF</a:t>
            </a:r>
          </a:p>
        </p:txBody>
      </p:sp>
      <p:pic>
        <p:nvPicPr>
          <p:cNvPr id="9" name="Content Placeholde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6E4D2FA-54DB-EE4E-B0F6-8C08DF58F842}"/>
              </a:ext>
            </a:extLst>
          </p:cNvPr>
          <p:cNvPicPr>
            <a:picLocks noGrp="1" noChangeAspect="1"/>
          </p:cNvPicPr>
          <p:nvPr>
            <p:ph idx="1"/>
          </p:nvPr>
        </p:nvPicPr>
        <p:blipFill>
          <a:blip r:embed="rId3"/>
          <a:stretch>
            <a:fillRect/>
          </a:stretch>
        </p:blipFill>
        <p:spPr>
          <a:xfrm>
            <a:off x="2543969" y="2830512"/>
            <a:ext cx="6680200" cy="29337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5814097"/>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4941DC2-5AD9-F04E-8225-E86ED535CF01}"/>
              </a:ext>
            </a:extLst>
          </p:cNvPr>
          <p:cNvSpPr>
            <a:spLocks noGrp="1"/>
          </p:cNvSpPr>
          <p:nvPr>
            <p:ph type="title"/>
          </p:nvPr>
        </p:nvSpPr>
        <p:spPr>
          <a:xfrm>
            <a:off x="887896" y="818322"/>
            <a:ext cx="8229600" cy="990600"/>
          </a:xfrm>
        </p:spPr>
        <p:txBody>
          <a:bodyPr/>
          <a:lstStyle/>
          <a:p>
            <a:r>
              <a:rPr lang="en-US" b="1" i="1" dirty="0"/>
              <a:t>RISM</a:t>
            </a:r>
            <a:r>
              <a:rPr lang="en-US" b="1" dirty="0"/>
              <a:t> OPAC</a:t>
            </a:r>
          </a:p>
        </p:txBody>
      </p:sp>
      <p:pic>
        <p:nvPicPr>
          <p:cNvPr id="5" name="Conten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888BE6D-35BA-8945-91DB-2EDF186D8545}"/>
              </a:ext>
            </a:extLst>
          </p:cNvPr>
          <p:cNvPicPr>
            <a:picLocks noGrp="1" noChangeAspect="1"/>
          </p:cNvPicPr>
          <p:nvPr>
            <p:ph idx="1"/>
          </p:nvPr>
        </p:nvPicPr>
        <p:blipFill>
          <a:blip r:embed="rId3"/>
          <a:stretch>
            <a:fillRect/>
          </a:stretch>
        </p:blipFill>
        <p:spPr>
          <a:xfrm>
            <a:off x="1426464" y="1493980"/>
            <a:ext cx="8732984" cy="5260584"/>
          </a:xfrm>
        </p:spPr>
      </p:pic>
      <p:sp>
        <p:nvSpPr>
          <p:cNvPr id="3" name="Right Arrow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78D730-34FE-264E-96C3-62D7B6DE1BAC}"/>
              </a:ext>
            </a:extLst>
          </p:cNvPr>
          <p:cNvSpPr/>
          <p:nvPr/>
        </p:nvSpPr>
        <p:spPr>
          <a:xfrm>
            <a:off x="8304144" y="5606853"/>
            <a:ext cx="1855304" cy="815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2629924"/>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B57BE7B-02CF-8842-BBD8-E8A8000DFC72}"/>
              </a:ext>
            </a:extLst>
          </p:cNvPr>
          <p:cNvPicPr>
            <a:picLocks noChangeAspect="1"/>
          </p:cNvPicPr>
          <p:nvPr/>
        </p:nvPicPr>
        <p:blipFill>
          <a:blip r:embed="rId3"/>
          <a:stretch>
            <a:fillRect/>
          </a:stretch>
        </p:blipFill>
        <p:spPr>
          <a:xfrm>
            <a:off x="1524000" y="2484784"/>
            <a:ext cx="9144000" cy="1680817"/>
          </a:xfrm>
          <a:prstGeom prst="rect">
            <a:avLst/>
          </a:prstGeom>
        </p:spPr>
      </p:pic>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CA72877-1A1D-8247-A434-A02D21BD39F6}"/>
              </a:ext>
            </a:extLst>
          </p:cNvPr>
          <p:cNvPicPr>
            <a:picLocks noChangeAspect="1"/>
          </p:cNvPicPr>
          <p:nvPr/>
        </p:nvPicPr>
        <p:blipFill>
          <a:blip r:embed="rId4"/>
          <a:stretch>
            <a:fillRect/>
          </a:stretch>
        </p:blipFill>
        <p:spPr>
          <a:xfrm>
            <a:off x="6247771" y="3986695"/>
            <a:ext cx="4181139" cy="943114"/>
          </a:xfrm>
          <a:prstGeom prst="rect">
            <a:avLst/>
          </a:prstGeom>
        </p:spPr>
      </p:pic>
      <p:sp>
        <p:nvSpPr>
          <p:cNvPr id="2" name="Fram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63AAED2-150D-0D4C-A8EE-6D1A1B9ADC22}"/>
              </a:ext>
            </a:extLst>
          </p:cNvPr>
          <p:cNvSpPr/>
          <p:nvPr/>
        </p:nvSpPr>
        <p:spPr>
          <a:xfrm>
            <a:off x="1670304" y="3602736"/>
            <a:ext cx="4577466" cy="5628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2250225"/>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3E1A10-185D-E442-B4C2-5A042D61D380}"/>
              </a:ext>
            </a:extLst>
          </p:cNvPr>
          <p:cNvSpPr>
            <a:spLocks noGrp="1"/>
          </p:cNvSpPr>
          <p:nvPr>
            <p:ph type="title"/>
          </p:nvPr>
        </p:nvSpPr>
        <p:spPr/>
        <p:txBody>
          <a:bodyPr/>
          <a:lstStyle/>
          <a:p>
            <a:r>
              <a:rPr lang="en-US" b="1" i="1" dirty="0"/>
              <a:t>RISM</a:t>
            </a:r>
            <a:r>
              <a:rPr lang="en-US" b="1" dirty="0"/>
              <a:t> Motto</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A916415-8289-AC47-9C46-A6F080ADA04C}"/>
              </a:ext>
            </a:extLst>
          </p:cNvPr>
          <p:cNvSpPr>
            <a:spLocks noGrp="1"/>
          </p:cNvSpPr>
          <p:nvPr>
            <p:ph idx="1"/>
          </p:nvPr>
        </p:nvSpPr>
        <p:spPr>
          <a:xfrm>
            <a:off x="1981200" y="1524001"/>
            <a:ext cx="8229600" cy="2941675"/>
          </a:xfrm>
        </p:spPr>
        <p:txBody>
          <a:bodyPr/>
          <a:lstStyle/>
          <a:p>
            <a:pPr marL="0" indent="0" algn="ctr">
              <a:buNone/>
            </a:pPr>
            <a:endParaRPr lang="en-US" sz="4800" i="1" dirty="0"/>
          </a:p>
          <a:p>
            <a:pPr marL="0" indent="0" algn="ctr">
              <a:buNone/>
            </a:pPr>
            <a:r>
              <a:rPr lang="en-US" sz="4800" i="1" dirty="0"/>
              <a:t>“Knowing what exists </a:t>
            </a:r>
            <a:br>
              <a:rPr lang="en-US" sz="4800" i="1" dirty="0"/>
            </a:br>
            <a:r>
              <a:rPr lang="en-US" sz="4800" i="1" dirty="0"/>
              <a:t>and where it is kept”</a:t>
            </a:r>
            <a:endParaRPr lang="en-US" dirty="0"/>
          </a:p>
        </p:txBody>
      </p:sp>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2873FFE-A5E9-1148-9955-DC7C6CF827F7}"/>
              </a:ext>
            </a:extLst>
          </p:cNvPr>
          <p:cNvPicPr>
            <a:picLocks noChangeAspect="1"/>
          </p:cNvPicPr>
          <p:nvPr/>
        </p:nvPicPr>
        <p:blipFill>
          <a:blip r:embed="rId3"/>
          <a:stretch>
            <a:fillRect/>
          </a:stretch>
        </p:blipFill>
        <p:spPr>
          <a:xfrm>
            <a:off x="7881828" y="4465675"/>
            <a:ext cx="2552700" cy="2133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5595328"/>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492ABB6-F5DF-2447-AFB6-DBA30227B3D6}"/>
              </a:ext>
            </a:extLst>
          </p:cNvPr>
          <p:cNvPicPr>
            <a:picLocks noChangeAspect="1"/>
          </p:cNvPicPr>
          <p:nvPr/>
        </p:nvPicPr>
        <p:blipFill>
          <a:blip r:embed="rId3"/>
          <a:stretch>
            <a:fillRect/>
          </a:stretch>
        </p:blipFill>
        <p:spPr>
          <a:xfrm>
            <a:off x="1524000" y="900331"/>
            <a:ext cx="9158963" cy="528781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1844516"/>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4C223C-7069-CE44-9A1F-80249E7130F0}"/>
              </a:ext>
            </a:extLst>
          </p:cNvPr>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846" t="60550" r="11384"/>
          <a:stretch/>
        </p:blipFill>
        <p:spPr>
          <a:xfrm>
            <a:off x="1524000" y="2664060"/>
            <a:ext cx="9144000" cy="3640666"/>
          </a:xfrm>
          <a:prstGeom prst="rect">
            <a:avLst/>
          </a:prstGeom>
        </p:spPr>
      </p:pic>
      <p:sp>
        <p:nvSpPr>
          <p:cNvPr id="11"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C587691-26AC-5741-985C-F180530FA85B}"/>
              </a:ext>
            </a:extLst>
          </p:cNvPr>
          <p:cNvSpPr>
            <a:spLocks noGrp="1"/>
          </p:cNvSpPr>
          <p:nvPr>
            <p:ph type="title"/>
          </p:nvPr>
        </p:nvSpPr>
        <p:spPr>
          <a:xfrm>
            <a:off x="952500" y="827314"/>
            <a:ext cx="8229600" cy="990600"/>
          </a:xfrm>
        </p:spPr>
        <p:txBody>
          <a:bodyPr>
            <a:normAutofit/>
          </a:bodyPr>
          <a:lstStyle/>
          <a:p>
            <a:r>
              <a:rPr lang="en-US" b="1" dirty="0"/>
              <a:t>Card from in-house </a:t>
            </a:r>
            <a:r>
              <a:rPr lang="en-US" b="1" i="1" dirty="0"/>
              <a:t>RISM</a:t>
            </a:r>
            <a:r>
              <a:rPr lang="en-US" b="1" dirty="0"/>
              <a:t> file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1999992"/>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01FD0FA-1C60-D046-B26F-1678A643DE06}"/>
              </a:ext>
            </a:extLst>
          </p:cNvPr>
          <p:cNvPicPr>
            <a:picLocks noChangeAspect="1"/>
          </p:cNvPicPr>
          <p:nvPr/>
        </p:nvPicPr>
        <p:blipFill>
          <a:blip r:embed="rId3"/>
          <a:stretch>
            <a:fillRect/>
          </a:stretch>
        </p:blipFill>
        <p:spPr>
          <a:xfrm>
            <a:off x="1981200" y="784117"/>
            <a:ext cx="8495414" cy="545896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5264024"/>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0D43431-66D7-724C-BF37-7F49C6400F53}"/>
              </a:ext>
            </a:extLst>
          </p:cNvPr>
          <p:cNvSpPr>
            <a:spLocks noGrp="1"/>
          </p:cNvSpPr>
          <p:nvPr>
            <p:ph type="title"/>
          </p:nvPr>
        </p:nvSpPr>
        <p:spPr>
          <a:xfrm>
            <a:off x="1024128" y="585216"/>
            <a:ext cx="10242586" cy="1140358"/>
          </a:xfrm>
        </p:spPr>
        <p:txBody>
          <a:bodyPr/>
          <a:lstStyle/>
          <a:p>
            <a:r>
              <a:rPr lang="en-US" b="1" dirty="0"/>
              <a:t>Transferred items</a:t>
            </a:r>
          </a:p>
        </p:txBody>
      </p:sp>
      <p:pic>
        <p:nvPicPr>
          <p:cNvPr id="13" name="Pictur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6E5B68D-C7E7-E745-A688-40FD6F0CE617}"/>
              </a:ext>
            </a:extLst>
          </p:cNvPr>
          <p:cNvPicPr>
            <a:picLocks noChangeAspect="1"/>
          </p:cNvPicPr>
          <p:nvPr/>
        </p:nvPicPr>
        <p:blipFill>
          <a:blip r:embed="rId3"/>
          <a:stretch>
            <a:fillRect/>
          </a:stretch>
        </p:blipFill>
        <p:spPr>
          <a:xfrm>
            <a:off x="2070100" y="1725575"/>
            <a:ext cx="4025900" cy="1790700"/>
          </a:xfrm>
          <a:prstGeom prst="rect">
            <a:avLst/>
          </a:prstGeom>
        </p:spPr>
      </p:pic>
      <p:pic>
        <p:nvPicPr>
          <p:cNvPr id="21" name="Picture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AAA23E-F73D-AA4B-B64A-CD2690949F15}"/>
              </a:ext>
            </a:extLst>
          </p:cNvPr>
          <p:cNvPicPr>
            <a:picLocks noChangeAspect="1"/>
          </p:cNvPicPr>
          <p:nvPr/>
        </p:nvPicPr>
        <p:blipFill>
          <a:blip r:embed="rId4"/>
          <a:stretch>
            <a:fillRect/>
          </a:stretch>
        </p:blipFill>
        <p:spPr>
          <a:xfrm>
            <a:off x="1981201" y="4080614"/>
            <a:ext cx="8480073" cy="544329"/>
          </a:xfrm>
          <a:prstGeom prst="rect">
            <a:avLst/>
          </a:prstGeom>
        </p:spPr>
      </p:pic>
      <p:pic>
        <p:nvPicPr>
          <p:cNvPr id="23" name="Picture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342D85-E1E5-B147-B5EC-6FD2DD999F86}"/>
              </a:ext>
            </a:extLst>
          </p:cNvPr>
          <p:cNvPicPr>
            <a:picLocks noChangeAspect="1"/>
          </p:cNvPicPr>
          <p:nvPr/>
        </p:nvPicPr>
        <p:blipFill>
          <a:blip r:embed="rId5"/>
          <a:stretch>
            <a:fillRect/>
          </a:stretch>
        </p:blipFill>
        <p:spPr>
          <a:xfrm>
            <a:off x="2977289" y="4624942"/>
            <a:ext cx="6237422" cy="86094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9760561"/>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D0F2673-3B62-6140-999B-DF3DA6F740F1}"/>
              </a:ext>
            </a:extLst>
          </p:cNvPr>
          <p:cNvPicPr>
            <a:picLocks noGrp="1" noChangeAspect="1"/>
          </p:cNvPicPr>
          <p:nvPr>
            <p:ph idx="1"/>
          </p:nvPr>
        </p:nvPicPr>
        <p:blipFill>
          <a:blip r:embed="rId3"/>
          <a:stretch>
            <a:fillRect/>
          </a:stretch>
        </p:blipFill>
        <p:spPr>
          <a:xfrm>
            <a:off x="1757172" y="572770"/>
            <a:ext cx="6629400" cy="3822700"/>
          </a:xfrm>
        </p:spPr>
      </p:pic>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C2C0309-14C5-7E4C-9F91-6F2BB1566100}"/>
              </a:ext>
            </a:extLst>
          </p:cNvPr>
          <p:cNvPicPr>
            <a:picLocks noChangeAspect="1"/>
          </p:cNvPicPr>
          <p:nvPr/>
        </p:nvPicPr>
        <p:blipFill>
          <a:blip r:embed="rId4"/>
          <a:stretch>
            <a:fillRect/>
          </a:stretch>
        </p:blipFill>
        <p:spPr>
          <a:xfrm>
            <a:off x="1935988" y="4208526"/>
            <a:ext cx="8356600" cy="2171700"/>
          </a:xfrm>
          <a:prstGeom prst="rect">
            <a:avLst/>
          </a:prstGeom>
        </p:spPr>
      </p:pic>
      <p:sp>
        <p:nvSpPr>
          <p:cNvPr id="8" name="Fram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647203A-3F32-254D-B2EA-CADB0E7B661C}"/>
              </a:ext>
            </a:extLst>
          </p:cNvPr>
          <p:cNvSpPr/>
          <p:nvPr/>
        </p:nvSpPr>
        <p:spPr>
          <a:xfrm>
            <a:off x="8253984" y="4809744"/>
            <a:ext cx="2038604" cy="4846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5649188"/>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5431096-F624-B647-8D31-7597485F68C8}"/>
              </a:ext>
            </a:extLst>
          </p:cNvPr>
          <p:cNvPicPr>
            <a:picLocks noChangeAspect="1"/>
          </p:cNvPicPr>
          <p:nvPr/>
        </p:nvPicPr>
        <p:blipFill>
          <a:blip r:embed="rId3"/>
          <a:stretch>
            <a:fillRect/>
          </a:stretch>
        </p:blipFill>
        <p:spPr>
          <a:xfrm>
            <a:off x="1524000" y="-1"/>
            <a:ext cx="8479469" cy="5160694"/>
          </a:xfrm>
          <a:prstGeom prst="rect">
            <a:avLst/>
          </a:prstGeom>
        </p:spPr>
      </p:pic>
      <p:pic>
        <p:nvPicPr>
          <p:cNvPr id="7"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DB4B436-DB59-8B48-86BF-F9F5B5E2C844}"/>
              </a:ext>
            </a:extLst>
          </p:cNvPr>
          <p:cNvPicPr>
            <a:picLocks noChangeAspect="1"/>
          </p:cNvPicPr>
          <p:nvPr/>
        </p:nvPicPr>
        <p:blipFill>
          <a:blip r:embed="rId4"/>
          <a:stretch>
            <a:fillRect/>
          </a:stretch>
        </p:blipFill>
        <p:spPr>
          <a:xfrm>
            <a:off x="1683026" y="4927426"/>
            <a:ext cx="8984974" cy="1930575"/>
          </a:xfrm>
          <a:prstGeom prst="rect">
            <a:avLst/>
          </a:prstGeom>
          <a:ln w="50800">
            <a:solidFill>
              <a:schemeClr val="accent1"/>
            </a:solidFill>
          </a:ln>
        </p:spPr>
      </p:pic>
      <p:sp>
        <p:nvSpPr>
          <p:cNvPr id="2" name="Fram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02FEC2-79A3-5747-8AFB-0540729EBCF5}"/>
              </a:ext>
            </a:extLst>
          </p:cNvPr>
          <p:cNvSpPr/>
          <p:nvPr/>
        </p:nvSpPr>
        <p:spPr>
          <a:xfrm>
            <a:off x="1816608" y="3767328"/>
            <a:ext cx="4517136" cy="3108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CB03DB9-7B7F-C743-86B5-F4A003184E3B}"/>
              </a:ext>
            </a:extLst>
          </p:cNvPr>
          <p:cNvSpPr/>
          <p:nvPr/>
        </p:nvSpPr>
        <p:spPr>
          <a:xfrm>
            <a:off x="5763733" y="6291072"/>
            <a:ext cx="1664208" cy="29260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BA7A4F1-EFE1-8C48-B085-E92D238659CD}"/>
              </a:ext>
            </a:extLst>
          </p:cNvPr>
          <p:cNvSpPr/>
          <p:nvPr/>
        </p:nvSpPr>
        <p:spPr>
          <a:xfrm>
            <a:off x="7229856" y="5303520"/>
            <a:ext cx="1097280" cy="42236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7857434"/>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41D705-987F-5149-9F04-84FD2C9BF1EC}"/>
              </a:ext>
            </a:extLst>
          </p:cNvPr>
          <p:cNvPicPr>
            <a:picLocks noChangeAspect="1"/>
          </p:cNvPicPr>
          <p:nvPr/>
        </p:nvPicPr>
        <p:blipFill>
          <a:blip r:embed="rId3"/>
          <a:stretch>
            <a:fillRect/>
          </a:stretch>
        </p:blipFill>
        <p:spPr>
          <a:xfrm>
            <a:off x="1626980" y="2034266"/>
            <a:ext cx="9041021" cy="2835446"/>
          </a:xfrm>
          <a:prstGeom prst="rect">
            <a:avLst/>
          </a:prstGeom>
        </p:spPr>
      </p:pic>
      <p:sp>
        <p:nvSpPr>
          <p:cNvPr id="2" name="Fram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7B1B56F-BE9F-0447-ADF6-5C0B88C18EC1}"/>
              </a:ext>
            </a:extLst>
          </p:cNvPr>
          <p:cNvSpPr/>
          <p:nvPr/>
        </p:nvSpPr>
        <p:spPr>
          <a:xfrm>
            <a:off x="4395216" y="3913632"/>
            <a:ext cx="4023360" cy="34747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533511"/>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Next Steps: Fixing Existing Records</a:t>
            </a:r>
          </a:p>
        </p:txBody>
      </p:sp>
      <p:sp>
        <p:nvSpPr>
          <p:cNvPr id="3" name="Content Placeholder 2"/>
          <p:cNvSpPr>
            <a:spLocks noGrp="1"/>
          </p:cNvSpPr>
          <p:nvPr>
            <p:ph idx="1"/>
          </p:nvPr>
        </p:nvSpPr>
        <p:spPr>
          <a:xfrm>
            <a:off x="1237706" y="2267713"/>
            <a:ext cx="9292916" cy="4590287"/>
          </a:xfrm>
        </p:spPr>
        <p:txBody>
          <a:bodyPr>
            <a:normAutofit/>
          </a:bodyPr>
          <a:lstStyle/>
          <a:p>
            <a:pPr marL="0" indent="0">
              <a:buNone/>
            </a:pPr>
            <a:r>
              <a:rPr lang="en-US" sz="4000" dirty="0"/>
              <a:t>Further research into the items not in catalog and other data anomalies</a:t>
            </a:r>
          </a:p>
          <a:p>
            <a:pPr marL="0" indent="0">
              <a:buNone/>
            </a:pPr>
            <a:r>
              <a:rPr lang="en-US" sz="4000" dirty="0"/>
              <a:t>Correct and enhance UIUC OPAC records</a:t>
            </a:r>
          </a:p>
          <a:p>
            <a:pPr lvl="1"/>
            <a:r>
              <a:rPr lang="en-US" sz="3600" dirty="0"/>
              <a:t>Download MARC records from RISM</a:t>
            </a:r>
          </a:p>
          <a:p>
            <a:pPr marL="0" indent="0">
              <a:buNone/>
            </a:pPr>
            <a:r>
              <a:rPr lang="en-US" sz="4000" dirty="0"/>
              <a:t>Correct RISM OPAC data</a:t>
            </a:r>
          </a:p>
          <a:p>
            <a:pPr lvl="1"/>
            <a:r>
              <a:rPr lang="en-US" sz="3600" dirty="0"/>
              <a:t>Update locations and </a:t>
            </a:r>
            <a:r>
              <a:rPr lang="en-US" sz="3600" dirty="0" err="1"/>
              <a:t>shelfmarks</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3306114"/>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B53292A-E46A-9340-8796-8E451C6EF5BF}"/>
              </a:ext>
            </a:extLst>
          </p:cNvPr>
          <p:cNvSpPr>
            <a:spLocks noGrp="1"/>
          </p:cNvSpPr>
          <p:nvPr>
            <p:ph type="title"/>
          </p:nvPr>
        </p:nvSpPr>
        <p:spPr/>
        <p:txBody>
          <a:bodyPr>
            <a:normAutofit/>
          </a:bodyPr>
          <a:lstStyle/>
          <a:p>
            <a:r>
              <a:rPr lang="en-US" b="1" dirty="0"/>
              <a:t>Next Steps: Care of Existing Items</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DD1CBAB-E34F-D549-A40D-642EE360BA2F}"/>
              </a:ext>
            </a:extLst>
          </p:cNvPr>
          <p:cNvSpPr>
            <a:spLocks noGrp="1"/>
          </p:cNvSpPr>
          <p:nvPr>
            <p:ph idx="1"/>
          </p:nvPr>
        </p:nvSpPr>
        <p:spPr/>
        <p:txBody>
          <a:bodyPr>
            <a:normAutofit/>
          </a:bodyPr>
          <a:lstStyle/>
          <a:p>
            <a:pPr marL="0" indent="0">
              <a:buNone/>
            </a:pPr>
            <a:r>
              <a:rPr lang="en-US" sz="4000" dirty="0"/>
              <a:t>Transfer items to our Rare Book and Manuscript Library as appropriate.</a:t>
            </a:r>
          </a:p>
          <a:p>
            <a:pPr marL="0" indent="0">
              <a:buNone/>
            </a:pPr>
            <a:endParaRPr lang="en-US" sz="4000" dirty="0"/>
          </a:p>
          <a:p>
            <a:pPr marL="0" indent="0">
              <a:buNone/>
            </a:pPr>
            <a:r>
              <a:rPr lang="en-US" sz="4000" dirty="0"/>
              <a:t>Determine which items have been digitized anywhere, and if not, find resources to do so.</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9943216"/>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CA1A7AE-F7B4-3349-93A9-33AC41FF6E9C}"/>
              </a:ext>
            </a:extLst>
          </p:cNvPr>
          <p:cNvSpPr>
            <a:spLocks noGrp="1"/>
          </p:cNvSpPr>
          <p:nvPr>
            <p:ph type="title"/>
          </p:nvPr>
        </p:nvSpPr>
        <p:spPr/>
        <p:txBody>
          <a:bodyPr>
            <a:normAutofit/>
          </a:bodyPr>
          <a:lstStyle/>
          <a:p>
            <a:r>
              <a:rPr lang="en-US" b="1" dirty="0"/>
              <a:t>Next Steps: Grow Our RISM Holdings</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0AF1F0B-974F-9642-9DEC-6A9DDBA6E2C6}"/>
              </a:ext>
            </a:extLst>
          </p:cNvPr>
          <p:cNvSpPr>
            <a:spLocks noGrp="1"/>
          </p:cNvSpPr>
          <p:nvPr>
            <p:ph idx="1"/>
          </p:nvPr>
        </p:nvSpPr>
        <p:spPr/>
        <p:txBody>
          <a:bodyPr>
            <a:normAutofit/>
          </a:bodyPr>
          <a:lstStyle/>
          <a:p>
            <a:r>
              <a:rPr lang="en-US" sz="4000" dirty="0"/>
              <a:t>Assess and evaluate all MPAL Special Collections print holdings.</a:t>
            </a:r>
          </a:p>
          <a:p>
            <a:endParaRPr lang="en-US" sz="4000" dirty="0"/>
          </a:p>
          <a:p>
            <a:r>
              <a:rPr lang="en-US" sz="4000" dirty="0"/>
              <a:t>Evaluate the Rare Book and Manuscript Library’s holdings.</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200731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7" y="157716"/>
            <a:ext cx="9130837" cy="990600"/>
          </a:xfrm>
        </p:spPr>
        <p:txBody>
          <a:bodyPr>
            <a:normAutofit fontScale="90000"/>
          </a:bodyPr>
          <a:lstStyle/>
          <a:p>
            <a:r>
              <a:rPr lang="en-US" b="1" dirty="0"/>
              <a:t>The Reference ?  That Started It All</a:t>
            </a:r>
          </a:p>
        </p:txBody>
      </p:sp>
      <p:sp>
        <p:nvSpPr>
          <p:cNvPr id="3" name="Content Placeholder 2"/>
          <p:cNvSpPr>
            <a:spLocks noGrp="1"/>
          </p:cNvSpPr>
          <p:nvPr>
            <p:ph idx="1"/>
          </p:nvPr>
        </p:nvSpPr>
        <p:spPr>
          <a:xfrm>
            <a:off x="979714" y="1148316"/>
            <a:ext cx="10907486" cy="5709684"/>
          </a:xfrm>
        </p:spPr>
        <p:txBody>
          <a:bodyPr>
            <a:normAutofit fontScale="92500" lnSpcReduction="10000"/>
          </a:bodyPr>
          <a:lstStyle/>
          <a:p>
            <a:pPr marL="0" indent="0">
              <a:buNone/>
            </a:pPr>
            <a:r>
              <a:rPr lang="en-US" sz="3200" dirty="0"/>
              <a:t>I am writing to inquire about the possibility of purchasing a microfilm, digital file, or photocopy of a musical manuscript in your collection. </a:t>
            </a:r>
            <a:br>
              <a:rPr lang="en-US" sz="3200" dirty="0"/>
            </a:br>
            <a:r>
              <a:rPr lang="en-US" sz="3200" dirty="0"/>
              <a:t/>
            </a:r>
            <a:br>
              <a:rPr lang="en-US" sz="3200" dirty="0"/>
            </a:br>
            <a:r>
              <a:rPr lang="en-US" sz="3200" dirty="0"/>
              <a:t>References, from </a:t>
            </a:r>
            <a:r>
              <a:rPr lang="en-US" sz="3200" u="sng" dirty="0">
                <a:hlinkClick r:id="rId3"/>
              </a:rPr>
              <a:t>http://opac.rism.info/</a:t>
            </a:r>
            <a:r>
              <a:rPr lang="en-US" sz="3200" dirty="0"/>
              <a:t>  are below:</a:t>
            </a:r>
            <a:br>
              <a:rPr lang="en-US" sz="3200" dirty="0"/>
            </a:br>
            <a:r>
              <a:rPr lang="en-US" sz="3200" dirty="0"/>
              <a:t/>
            </a:r>
            <a:br>
              <a:rPr lang="en-US" sz="3200" dirty="0"/>
            </a:br>
            <a:r>
              <a:rPr lang="en-US" sz="3200" dirty="0"/>
              <a:t>	Composer: Lampe, Johann Friedrich</a:t>
            </a:r>
          </a:p>
          <a:p>
            <a:pPr marL="0" indent="0">
              <a:buNone/>
            </a:pPr>
            <a:r>
              <a:rPr lang="en-US" sz="3200" dirty="0"/>
              <a:t>	Title: </a:t>
            </a:r>
            <a:r>
              <a:rPr lang="en-US" sz="3200" i="1" dirty="0"/>
              <a:t>The Cuckoo. A celebrated concerto: in five 	parts, 	viz. 	</a:t>
            </a:r>
            <a:r>
              <a:rPr lang="en-US" sz="3200" i="1" dirty="0" err="1"/>
              <a:t>traversa</a:t>
            </a:r>
            <a:r>
              <a:rPr lang="en-US" sz="3200" i="1" dirty="0"/>
              <a:t>, violin I, violin 2, tenor, </a:t>
            </a:r>
            <a:r>
              <a:rPr lang="en-US" sz="3200" i="1" dirty="0" err="1"/>
              <a:t>violencella</a:t>
            </a:r>
            <a:r>
              <a:rPr lang="en-US" sz="3200" i="1" dirty="0"/>
              <a:t> [!] and bass</a:t>
            </a:r>
            <a:endParaRPr lang="en-US" sz="3200" dirty="0"/>
          </a:p>
          <a:p>
            <a:pPr marL="0" indent="0">
              <a:buNone/>
            </a:pPr>
            <a:r>
              <a:rPr lang="en-US" sz="3200" dirty="0"/>
              <a:t>	Publisher: London, J. Wilcox; </a:t>
            </a:r>
            <a:r>
              <a:rPr lang="en-US" sz="3200" i="1" dirty="0"/>
              <a:t>RISM A/I: </a:t>
            </a:r>
            <a:r>
              <a:rPr lang="en-US" sz="3200" dirty="0"/>
              <a:t>L508</a:t>
            </a:r>
            <a:br>
              <a:rPr lang="en-US" sz="3200" dirty="0"/>
            </a:br>
            <a:r>
              <a:rPr lang="en-US" sz="3200" dirty="0"/>
              <a:t/>
            </a:r>
            <a:br>
              <a:rPr lang="en-US" sz="3200" dirty="0"/>
            </a:br>
            <a:r>
              <a:rPr lang="en-US" sz="3200" dirty="0"/>
              <a:t>There is a note in the RISM entry: in: Musica de la </a:t>
            </a:r>
            <a:r>
              <a:rPr lang="en-US" sz="3200" dirty="0" err="1"/>
              <a:t>Theatro</a:t>
            </a:r>
            <a:r>
              <a:rPr lang="en-US" sz="3200" dirty="0"/>
              <a:t> </a:t>
            </a:r>
            <a:r>
              <a:rPr lang="en-US" sz="3200" dirty="0" err="1"/>
              <a:t>vermutlich</a:t>
            </a:r>
            <a:r>
              <a:rPr lang="en-US" sz="3200" dirty="0"/>
              <a:t> </a:t>
            </a:r>
            <a:r>
              <a:rPr lang="en-US" sz="3200" dirty="0" err="1"/>
              <a:t>kpl</a:t>
            </a:r>
            <a:r>
              <a:rPr lang="en-US" sz="3200" dirty="0"/>
              <a:t>. Can you verify that the work is in separate parts and that it is compete?</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365894"/>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 </a:t>
            </a:r>
          </a:p>
        </p:txBody>
      </p:sp>
      <p:sp>
        <p:nvSpPr>
          <p:cNvPr id="3" name="Content Placeholder 2"/>
          <p:cNvSpPr>
            <a:spLocks noGrp="1"/>
          </p:cNvSpPr>
          <p:nvPr>
            <p:ph idx="1"/>
          </p:nvPr>
        </p:nvSpPr>
        <p:spPr>
          <a:xfrm>
            <a:off x="1213104" y="2377440"/>
            <a:ext cx="9741408" cy="4081272"/>
          </a:xfrm>
        </p:spPr>
        <p:txBody>
          <a:bodyPr>
            <a:normAutofit/>
          </a:bodyPr>
          <a:lstStyle/>
          <a:p>
            <a:pPr marL="0" indent="0">
              <a:buNone/>
            </a:pPr>
            <a:r>
              <a:rPr lang="en-US" sz="2800" dirty="0"/>
              <a:t>Kirstin Dougan</a:t>
            </a:r>
          </a:p>
          <a:p>
            <a:pPr marL="0" indent="0">
              <a:buNone/>
            </a:pPr>
            <a:r>
              <a:rPr lang="en-US" sz="2800" dirty="0"/>
              <a:t>Head, Music and Performing Arts Library</a:t>
            </a:r>
          </a:p>
          <a:p>
            <a:pPr marL="0" indent="0">
              <a:buNone/>
            </a:pPr>
            <a:r>
              <a:rPr lang="en-US" sz="2800" dirty="0"/>
              <a:t>University of Illinois Urbana-Champaign</a:t>
            </a:r>
          </a:p>
          <a:p>
            <a:pPr marL="0" indent="0">
              <a:buNone/>
            </a:pPr>
            <a:r>
              <a:rPr lang="en-US" sz="2800" dirty="0"/>
              <a:t>dougan@illinois.edu</a:t>
            </a:r>
          </a:p>
          <a:p>
            <a:pPr marL="0" indent="0">
              <a:buNone/>
            </a:pPr>
            <a:endParaRPr lang="en-US" sz="2800" dirty="0"/>
          </a:p>
          <a:p>
            <a:pPr marL="0" indent="0">
              <a:buNone/>
            </a:pPr>
            <a:r>
              <a:rPr lang="en-US" sz="2800" dirty="0"/>
              <a:t>Credit to Hoi-Yan “Wendy” Wong for doing the majority of the first phase of catalog searching and card index checking on this project.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7099830"/>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11936" y="801624"/>
            <a:ext cx="8229600" cy="990600"/>
          </a:xfrm>
        </p:spPr>
        <p:txBody>
          <a:bodyPr/>
          <a:lstStyle/>
          <a:p>
            <a:r>
              <a:rPr lang="en-US" b="1" dirty="0"/>
              <a:t>Abstract</a:t>
            </a:r>
          </a:p>
        </p:txBody>
      </p:sp>
      <p:sp>
        <p:nvSpPr>
          <p:cNvPr id="3" name="Content Placeholder 2"/>
          <p:cNvSpPr>
            <a:spLocks noGrp="1"/>
          </p:cNvSpPr>
          <p:nvPr>
            <p:ph idx="1"/>
          </p:nvPr>
        </p:nvSpPr>
        <p:spPr>
          <a:xfrm>
            <a:off x="1011936" y="1847088"/>
            <a:ext cx="9564624" cy="4800732"/>
          </a:xfrm>
        </p:spPr>
        <p:txBody>
          <a:bodyPr>
            <a:normAutofit fontScale="92500"/>
          </a:bodyPr>
          <a:lstStyle/>
          <a:p>
            <a:pPr marL="0" indent="0">
              <a:buNone/>
            </a:pPr>
            <a:r>
              <a:rPr lang="en-US" sz="2400" dirty="0"/>
              <a:t>The University of Illinois at Urbana-Champaign has a large and rich collection of materials totaling over 14 million volumes and 24 million other items. Between its Music and Performing Arts Library (MPAL) and its Rare Book and Manuscript Library (RBML), it ostensibly holds over 900 items that are recorded in RISM. Over the years the Music and Performing Arts Library has used various means to inventory and describe those holdings appearing in RISM: special card catalogs, binders with inventory lists, and of course, the online library catalog. However, in practice, when scholars approach the library with questions regarding these holdings, it is sometimes difficult to locate the items on our shelves. This is due to a variety of reasons, ranging from insufficiently detailed records in the online catalog, to the relocation of materials from MPAL to RBML, and so forth. Therefore, in 2016 we began an investigation to re-inventory our supposed RISM holdings. This paper will describe the history of our RISM holdings, the process we undertook to verify our holdings, our findings, and the steps we will take to update our entries in RISM and in our local catalog to make these items easier to find for scholars and librarians.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599444"/>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02713"/>
            <a:ext cx="10204704" cy="1042416"/>
          </a:xfrm>
        </p:spPr>
        <p:txBody>
          <a:bodyPr/>
          <a:lstStyle/>
          <a:p>
            <a:r>
              <a:rPr lang="en-US" b="1" dirty="0"/>
              <a:t>Response</a:t>
            </a:r>
            <a:r>
              <a:rPr lang="en-US" dirty="0"/>
              <a:t> </a:t>
            </a:r>
            <a:r>
              <a:rPr lang="en-US" b="1" dirty="0">
                <a:solidFill>
                  <a:schemeClr val="tx1"/>
                </a:solidFill>
              </a:rPr>
              <a:t>from Jennifer at IAML</a:t>
            </a:r>
          </a:p>
        </p:txBody>
      </p:sp>
      <p:sp>
        <p:nvSpPr>
          <p:cNvPr id="3" name="Content Placeholder 2"/>
          <p:cNvSpPr>
            <a:spLocks noGrp="1"/>
          </p:cNvSpPr>
          <p:nvPr>
            <p:ph idx="1"/>
          </p:nvPr>
        </p:nvSpPr>
        <p:spPr>
          <a:xfrm>
            <a:off x="1024128" y="1845129"/>
            <a:ext cx="9720071" cy="5012871"/>
          </a:xfrm>
        </p:spPr>
        <p:txBody>
          <a:bodyPr>
            <a:normAutofit lnSpcReduction="10000"/>
          </a:bodyPr>
          <a:lstStyle/>
          <a:p>
            <a:pPr marL="0" indent="0">
              <a:buNone/>
            </a:pPr>
            <a:r>
              <a:rPr lang="en-US" sz="2400" dirty="0"/>
              <a:t>“I took a closer look at the Cuckoo Concerto. </a:t>
            </a:r>
            <a:r>
              <a:rPr lang="en-US" sz="2400" b="1" dirty="0"/>
              <a:t>I found an entry for it in the original A/1 volumes</a:t>
            </a:r>
            <a:r>
              <a:rPr lang="en-US" sz="2400" dirty="0"/>
              <a:t> (vol. 5, p. 216, scan attached; ignore the blue handwriting; 00000990036301), </a:t>
            </a:r>
            <a:r>
              <a:rPr lang="en-US" sz="2400" b="1" dirty="0"/>
              <a:t>which means it's been there since the beginning</a:t>
            </a:r>
            <a:r>
              <a:rPr lang="en-US" sz="2400" dirty="0"/>
              <a:t>. However, </a:t>
            </a:r>
            <a:r>
              <a:rPr lang="en-US" sz="2400" b="1" dirty="0"/>
              <a:t>I looked at the original A/I cards that were reported to us in the 60s and 70s, and I was unable to find a holdings card for it from US-U.</a:t>
            </a:r>
            <a:br>
              <a:rPr lang="en-US" sz="2400" b="1" dirty="0"/>
            </a:br>
            <a:endParaRPr lang="en-US" sz="2400" b="1" dirty="0"/>
          </a:p>
          <a:p>
            <a:pPr marL="0" indent="0">
              <a:buNone/>
            </a:pPr>
            <a:r>
              <a:rPr lang="en-US" sz="2400" dirty="0"/>
              <a:t>But take a look at L 510  (00000992005914). Here is the only other US-U holding of a Lampe work, and the same "in: </a:t>
            </a:r>
            <a:r>
              <a:rPr lang="en-US" sz="2400" dirty="0" err="1"/>
              <a:t>Musica</a:t>
            </a:r>
            <a:r>
              <a:rPr lang="en-US" sz="2400" dirty="0"/>
              <a:t> de la </a:t>
            </a:r>
            <a:r>
              <a:rPr lang="en-US" sz="2400" dirty="0" err="1"/>
              <a:t>Theatro</a:t>
            </a:r>
            <a:r>
              <a:rPr lang="en-US" sz="2400" dirty="0"/>
              <a:t> </a:t>
            </a:r>
            <a:r>
              <a:rPr lang="en-US" sz="2400" dirty="0" err="1"/>
              <a:t>vermutlich</a:t>
            </a:r>
            <a:r>
              <a:rPr lang="en-US" sz="2400" dirty="0"/>
              <a:t> </a:t>
            </a:r>
            <a:r>
              <a:rPr lang="en-US" sz="2400" dirty="0" err="1"/>
              <a:t>kpl</a:t>
            </a:r>
            <a:r>
              <a:rPr lang="en-US" sz="2400" dirty="0"/>
              <a:t>" note appears (which makes sense, as L 510 is related to L 451, a stage work). </a:t>
            </a:r>
            <a:r>
              <a:rPr lang="en-US" sz="2400" b="1" dirty="0"/>
              <a:t>I wonder if the cards got shuffled somehow and your holdings were applied twice when in fact you only own the "Lampe's original medley overture"? This type of error in A/1 wouldn't surprise me.”</a:t>
            </a:r>
            <a:br>
              <a:rPr lang="en-US" sz="2400" b="1" dirty="0"/>
            </a:br>
            <a:endParaRPr lang="en-US" sz="2400" b="1" dirty="0"/>
          </a:p>
          <a:p>
            <a:pPr marL="0" indent="0">
              <a:buNone/>
            </a:pPr>
            <a:r>
              <a:rPr lang="en-US" sz="2400" dirty="0"/>
              <a:t>However, I can’t find that we own the referenced Music de la T(h)</a:t>
            </a:r>
            <a:r>
              <a:rPr lang="en-US" sz="2400" dirty="0" err="1"/>
              <a:t>eatro</a:t>
            </a:r>
            <a:r>
              <a:rPr lang="en-US" sz="2400" dirty="0"/>
              <a:t>, either.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7175406"/>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0DEC5A5-EACC-2849-9EF5-ADC3478FA853}"/>
              </a:ext>
            </a:extLst>
          </p:cNvPr>
          <p:cNvSpPr>
            <a:spLocks noGrp="1"/>
          </p:cNvSpPr>
          <p:nvPr>
            <p:ph type="title"/>
          </p:nvPr>
        </p:nvSpPr>
        <p:spPr>
          <a:xfrm>
            <a:off x="1139952" y="789432"/>
            <a:ext cx="8229600" cy="990600"/>
          </a:xfrm>
        </p:spPr>
        <p:txBody>
          <a:bodyPr/>
          <a:lstStyle/>
          <a:p>
            <a:r>
              <a:rPr lang="en-US" b="1" dirty="0"/>
              <a:t>MPAL’s History</a:t>
            </a:r>
          </a:p>
        </p:txBody>
      </p:sp>
      <p:sp>
        <p:nvSpPr>
          <p:cNvPr id="3" name="Content Placeholder 2"/>
          <p:cNvSpPr>
            <a:spLocks noGrp="1"/>
          </p:cNvSpPr>
          <p:nvPr>
            <p:ph idx="1"/>
          </p:nvPr>
        </p:nvSpPr>
        <p:spPr>
          <a:xfrm>
            <a:off x="1353312" y="1780032"/>
            <a:ext cx="8857488" cy="4774940"/>
          </a:xfrm>
        </p:spPr>
        <p:txBody>
          <a:bodyPr>
            <a:noAutofit/>
          </a:bodyPr>
          <a:lstStyle/>
          <a:p>
            <a:pPr marL="0" indent="0" algn="r">
              <a:buNone/>
            </a:pPr>
            <a:r>
              <a:rPr lang="en-US" sz="4000" dirty="0"/>
              <a:t>Founded in </a:t>
            </a:r>
            <a:r>
              <a:rPr lang="en-US" sz="4000" b="1" dirty="0"/>
              <a:t>1944</a:t>
            </a:r>
            <a:r>
              <a:rPr lang="en-US" sz="4000" dirty="0"/>
              <a:t/>
            </a:r>
            <a:br>
              <a:rPr lang="en-US" sz="4000" dirty="0"/>
            </a:br>
            <a:endParaRPr lang="en-US" sz="4000" dirty="0"/>
          </a:p>
          <a:p>
            <a:pPr marL="0" indent="0">
              <a:buNone/>
            </a:pPr>
            <a:r>
              <a:rPr lang="en-US" sz="4000" dirty="0"/>
              <a:t>One of the initial respondents </a:t>
            </a:r>
          </a:p>
          <a:p>
            <a:pPr marL="0" indent="0">
              <a:buNone/>
            </a:pPr>
            <a:r>
              <a:rPr lang="en-US" sz="4000" dirty="0"/>
              <a:t>to </a:t>
            </a:r>
            <a:r>
              <a:rPr lang="en-US" sz="4000" b="1" dirty="0"/>
              <a:t>1952</a:t>
            </a:r>
            <a:r>
              <a:rPr lang="en-US" sz="4000" dirty="0"/>
              <a:t> survey calling for contributors </a:t>
            </a:r>
            <a:br>
              <a:rPr lang="en-US" sz="4000" dirty="0"/>
            </a:br>
            <a:r>
              <a:rPr lang="en-US" sz="4000" dirty="0"/>
              <a:t>to US RISM</a:t>
            </a:r>
          </a:p>
          <a:p>
            <a:pPr marL="0" indent="0" algn="r">
              <a:buNone/>
            </a:pPr>
            <a:r>
              <a:rPr lang="en-US" sz="4000" dirty="0"/>
              <a:t>Moved into current </a:t>
            </a:r>
          </a:p>
          <a:p>
            <a:pPr marL="0" indent="0" algn="r">
              <a:buNone/>
            </a:pPr>
            <a:r>
              <a:rPr lang="en-US" sz="4000" dirty="0"/>
              <a:t>space in </a:t>
            </a:r>
            <a:r>
              <a:rPr lang="en-US" sz="4000" b="1" dirty="0"/>
              <a:t>1974</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3630387"/>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17B7758-AA30-594C-A1AD-06D8FD3185C7}"/>
              </a:ext>
            </a:extLst>
          </p:cNvPr>
          <p:cNvSpPr txBox="1">
            <a:spLocks/>
          </p:cNvSpPr>
          <p:nvPr/>
        </p:nvSpPr>
        <p:spPr>
          <a:xfrm>
            <a:off x="975361" y="1789814"/>
            <a:ext cx="8717280" cy="5068186"/>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74320" lvl="1" indent="0">
              <a:lnSpc>
                <a:spcPct val="120000"/>
              </a:lnSpc>
              <a:buNone/>
            </a:pPr>
            <a:r>
              <a:rPr lang="en-US" sz="4000" b="1" dirty="0"/>
              <a:t>400,000</a:t>
            </a:r>
            <a:r>
              <a:rPr lang="en-US" sz="4000" dirty="0"/>
              <a:t> items in catalog (books, scores, recordings, journals, etc.)</a:t>
            </a:r>
            <a:br>
              <a:rPr lang="en-US" sz="4000" dirty="0"/>
            </a:br>
            <a:endParaRPr lang="en-US" sz="4000" dirty="0"/>
          </a:p>
          <a:p>
            <a:pPr marL="274320" lvl="1" indent="0">
              <a:lnSpc>
                <a:spcPct val="120000"/>
              </a:lnSpc>
              <a:buNone/>
            </a:pPr>
            <a:r>
              <a:rPr lang="en-US" sz="4000" dirty="0"/>
              <a:t>	[Includes </a:t>
            </a:r>
            <a:r>
              <a:rPr lang="en-US" sz="4000" b="1" dirty="0"/>
              <a:t>~62,000 </a:t>
            </a:r>
            <a:r>
              <a:rPr lang="en-US" sz="4000" dirty="0"/>
              <a:t>items in non-	circulating Special Collections]</a:t>
            </a:r>
          </a:p>
          <a:p>
            <a:pPr marL="274320" lvl="1" indent="0" algn="r">
              <a:lnSpc>
                <a:spcPct val="120000"/>
              </a:lnSpc>
              <a:buNone/>
            </a:pPr>
            <a:endParaRPr lang="en-US" sz="4000" dirty="0"/>
          </a:p>
          <a:p>
            <a:pPr marL="274320" lvl="1" indent="0">
              <a:lnSpc>
                <a:spcPct val="120000"/>
              </a:lnSpc>
              <a:buNone/>
            </a:pPr>
            <a:r>
              <a:rPr lang="en-US" sz="4000" dirty="0"/>
              <a:t>Additional </a:t>
            </a:r>
            <a:r>
              <a:rPr lang="en-US" sz="4000" b="1" dirty="0"/>
              <a:t>100,000</a:t>
            </a:r>
            <a:r>
              <a:rPr lang="en-US" sz="4000" dirty="0"/>
              <a:t> items in our historic sheet music collection</a:t>
            </a:r>
          </a:p>
          <a:p>
            <a:pPr marL="274320" lvl="1" indent="0">
              <a:buNone/>
            </a:pPr>
            <a:endParaRPr lang="en-US" sz="2800" dirty="0"/>
          </a:p>
          <a:p>
            <a:pPr marL="274320" lvl="1" indent="0">
              <a:buNone/>
            </a:pPr>
            <a:endParaRPr lang="en-US" sz="2800" dirty="0"/>
          </a:p>
        </p:txBody>
      </p:sp>
      <p:sp>
        <p:nvSpPr>
          <p:cNvPr id="7"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C5EC5BA-416A-DC43-A2D9-017EBFF7AA3F}"/>
              </a:ext>
            </a:extLst>
          </p:cNvPr>
          <p:cNvSpPr>
            <a:spLocks noGrp="1"/>
          </p:cNvSpPr>
          <p:nvPr>
            <p:ph type="title"/>
          </p:nvPr>
        </p:nvSpPr>
        <p:spPr>
          <a:xfrm>
            <a:off x="975360" y="799214"/>
            <a:ext cx="8229600" cy="990600"/>
          </a:xfrm>
        </p:spPr>
        <p:txBody>
          <a:bodyPr/>
          <a:lstStyle/>
          <a:p>
            <a:r>
              <a:rPr lang="en-US" b="1" dirty="0"/>
              <a:t>MPAL’s Collections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700131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RISM</a:t>
            </a:r>
            <a:r>
              <a:rPr lang="en-US" b="1" dirty="0"/>
              <a:t> at US-U</a:t>
            </a:r>
          </a:p>
        </p:txBody>
      </p:sp>
      <p:sp>
        <p:nvSpPr>
          <p:cNvPr id="3" name="Content Placeholder 2"/>
          <p:cNvSpPr>
            <a:spLocks noGrp="1"/>
          </p:cNvSpPr>
          <p:nvPr>
            <p:ph idx="1"/>
          </p:nvPr>
        </p:nvSpPr>
        <p:spPr>
          <a:xfrm>
            <a:off x="1981200" y="1828800"/>
            <a:ext cx="8229600" cy="5029200"/>
          </a:xfrm>
        </p:spPr>
        <p:txBody>
          <a:bodyPr>
            <a:normAutofit/>
          </a:bodyPr>
          <a:lstStyle/>
          <a:p>
            <a:pPr marL="0" indent="0" algn="ctr">
              <a:buNone/>
            </a:pPr>
            <a:r>
              <a:rPr lang="is-IS" sz="4400" b="1" dirty="0"/>
              <a:t>952 items</a:t>
            </a:r>
            <a:r>
              <a:rPr lang="is-IS" sz="3500" b="1" dirty="0"/>
              <a:t> </a:t>
            </a:r>
            <a:br>
              <a:rPr lang="is-IS" sz="3500" b="1" dirty="0"/>
            </a:br>
            <a:endParaRPr lang="is-IS" sz="3500" b="1" dirty="0"/>
          </a:p>
          <a:p>
            <a:pPr marL="0" indent="0" algn="ctr">
              <a:buNone/>
            </a:pPr>
            <a:r>
              <a:rPr lang="is-IS" sz="4000" b="1" dirty="0"/>
              <a:t>767 in A/I</a:t>
            </a:r>
            <a:r>
              <a:rPr lang="is-IS" sz="4000" dirty="0"/>
              <a:t/>
            </a:r>
            <a:br>
              <a:rPr lang="is-IS" sz="4000" dirty="0"/>
            </a:br>
            <a:r>
              <a:rPr lang="is-IS" sz="3600" dirty="0"/>
              <a:t>(Printed music before 1800)</a:t>
            </a:r>
            <a:endParaRPr lang="is-IS" sz="3600" dirty="0">
              <a:hlinkClick r:id="rId3"/>
            </a:endParaRPr>
          </a:p>
          <a:p>
            <a:pPr marL="0" indent="0" algn="ctr">
              <a:buNone/>
            </a:pPr>
            <a:r>
              <a:rPr lang="is-IS" sz="4000" b="1" dirty="0"/>
              <a:t>142 in B/I  </a:t>
            </a:r>
            <a:r>
              <a:rPr lang="is-IS" sz="4000" dirty="0"/>
              <a:t/>
            </a:r>
            <a:br>
              <a:rPr lang="is-IS" sz="4000" dirty="0"/>
            </a:br>
            <a:r>
              <a:rPr lang="is-IS" sz="3600" dirty="0"/>
              <a:t>(</a:t>
            </a:r>
            <a:r>
              <a:rPr lang="en-US" sz="4000" dirty="0"/>
              <a:t>Printed collections, 16th-17th centuries</a:t>
            </a:r>
            <a:r>
              <a:rPr lang="en-US" sz="3600" dirty="0"/>
              <a:t>)</a:t>
            </a:r>
            <a:endParaRPr lang="is-IS" sz="3600" dirty="0">
              <a:hlinkClick r:id="rId4"/>
            </a:endParaRPr>
          </a:p>
          <a:p>
            <a:pPr marL="0" indent="0" algn="ctr">
              <a:buNone/>
            </a:pPr>
            <a:r>
              <a:rPr lang="is-IS" sz="4000" b="1" dirty="0"/>
              <a:t>43 in A/II </a:t>
            </a:r>
            <a:r>
              <a:rPr lang="is-IS" sz="4000" dirty="0"/>
              <a:t/>
            </a:r>
            <a:br>
              <a:rPr lang="is-IS" sz="4000" dirty="0"/>
            </a:br>
            <a:r>
              <a:rPr lang="is-IS" sz="3600" dirty="0"/>
              <a:t>(Manuscripts after 1600)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2560635"/>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Data Sources</a:t>
            </a:r>
          </a:p>
        </p:txBody>
      </p:sp>
      <p:sp>
        <p:nvSpPr>
          <p:cNvPr id="3" name="Content Placeholder 2"/>
          <p:cNvSpPr>
            <a:spLocks noGrp="1"/>
          </p:cNvSpPr>
          <p:nvPr>
            <p:ph idx="1"/>
          </p:nvPr>
        </p:nvSpPr>
        <p:spPr>
          <a:xfrm>
            <a:off x="1981199" y="2084832"/>
            <a:ext cx="4157330" cy="4773168"/>
          </a:xfrm>
        </p:spPr>
        <p:txBody>
          <a:bodyPr>
            <a:normAutofit/>
          </a:bodyPr>
          <a:lstStyle/>
          <a:p>
            <a:pPr marL="0" indent="0">
              <a:spcBef>
                <a:spcPts val="0"/>
              </a:spcBef>
              <a:buNone/>
            </a:pPr>
            <a:r>
              <a:rPr lang="en-US" sz="3600" b="1" dirty="0"/>
              <a:t>From</a:t>
            </a:r>
            <a:r>
              <a:rPr lang="en-US" sz="3600" b="1" i="1" dirty="0"/>
              <a:t> RISM</a:t>
            </a:r>
            <a:br>
              <a:rPr lang="en-US" sz="3600" b="1" i="1" dirty="0"/>
            </a:br>
            <a:endParaRPr lang="en-US" sz="3600" b="1" dirty="0"/>
          </a:p>
          <a:p>
            <a:pPr marL="0" indent="0">
              <a:spcBef>
                <a:spcPts val="0"/>
              </a:spcBef>
              <a:buNone/>
            </a:pPr>
            <a:r>
              <a:rPr lang="en-US" sz="3600" dirty="0"/>
              <a:t>Export of US-U holdings in RISM OPAC </a:t>
            </a:r>
            <a:br>
              <a:rPr lang="en-US" sz="3600" dirty="0"/>
            </a:br>
            <a:endParaRPr lang="en-US" sz="3600" dirty="0"/>
          </a:p>
          <a:p>
            <a:pPr marL="0" indent="0">
              <a:spcBef>
                <a:spcPts val="0"/>
              </a:spcBef>
              <a:buNone/>
            </a:pPr>
            <a:r>
              <a:rPr lang="en-US" sz="3600" dirty="0"/>
              <a:t>PDF from </a:t>
            </a:r>
            <a:r>
              <a:rPr lang="en-US" sz="3600" i="1" dirty="0"/>
              <a:t>RISM</a:t>
            </a:r>
            <a:r>
              <a:rPr lang="en-US" sz="3600" dirty="0"/>
              <a:t> office of US-U holdings</a:t>
            </a:r>
          </a:p>
        </p:txBody>
      </p:sp>
      <p:sp>
        <p:nvSpPr>
          <p:cNvPr id="5"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9FFA13C-C053-DC41-B60B-D6B3EACC493E}"/>
              </a:ext>
            </a:extLst>
          </p:cNvPr>
          <p:cNvSpPr txBox="1">
            <a:spLocks/>
          </p:cNvSpPr>
          <p:nvPr/>
        </p:nvSpPr>
        <p:spPr>
          <a:xfrm>
            <a:off x="6474660" y="2084832"/>
            <a:ext cx="3933409" cy="412473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None/>
            </a:pPr>
            <a:r>
              <a:rPr lang="en-US" sz="3600" b="1" dirty="0"/>
              <a:t>Local</a:t>
            </a:r>
            <a:br>
              <a:rPr lang="en-US" sz="3600" b="1" dirty="0"/>
            </a:br>
            <a:endParaRPr lang="en-US" sz="3600" dirty="0"/>
          </a:p>
          <a:p>
            <a:pPr marL="0" indent="0">
              <a:spcBef>
                <a:spcPts val="0"/>
              </a:spcBef>
              <a:buNone/>
            </a:pPr>
            <a:r>
              <a:rPr lang="en-US" sz="3600" dirty="0"/>
              <a:t>UIUC OPAC</a:t>
            </a:r>
          </a:p>
          <a:p>
            <a:pPr marL="0" indent="0">
              <a:spcBef>
                <a:spcPts val="0"/>
              </a:spcBef>
              <a:buNone/>
            </a:pPr>
            <a:endParaRPr lang="en-US" sz="3600" dirty="0"/>
          </a:p>
          <a:p>
            <a:pPr marL="0" indent="0">
              <a:spcBef>
                <a:spcPts val="0"/>
              </a:spcBef>
              <a:buNone/>
            </a:pPr>
            <a:r>
              <a:rPr lang="en-US" sz="3600" dirty="0"/>
              <a:t>UIUC </a:t>
            </a:r>
            <a:r>
              <a:rPr lang="en-US" sz="3600" i="1" dirty="0"/>
              <a:t>RISM</a:t>
            </a:r>
            <a:r>
              <a:rPr lang="en-US" sz="3600" dirty="0"/>
              <a:t> </a:t>
            </a:r>
            <a:r>
              <a:rPr lang="en-US" sz="3600" dirty="0" err="1"/>
              <a:t>cardfile</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557175"/>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356507" y="857250"/>
            <a:ext cx="6858000" cy="5143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52437" y="2001199"/>
            <a:ext cx="5539563" cy="415467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2295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a="http://schemas.openxmlformats.org/drawingml/2006/main" xmlns=""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{C2009C80-806D-DD45-8408-FF4D3D731297}tf10001061</Template>
  <TotalTime>49</TotalTime>
  <Words>3333</Words>
  <Application>Microsoft Macintosh PowerPoint</Application>
  <PresentationFormat>Custom</PresentationFormat>
  <Paragraphs>189</Paragraphs>
  <Slides>31</Slides>
  <Notes>31</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Integral</vt:lpstr>
      <vt:lpstr>Unraveling the RISM Riddle in Our Stacks</vt:lpstr>
      <vt:lpstr>RISM Motto</vt:lpstr>
      <vt:lpstr>The Reference ?  That Started It All</vt:lpstr>
      <vt:lpstr>Response from Jennifer at IAML</vt:lpstr>
      <vt:lpstr>MPAL’s History</vt:lpstr>
      <vt:lpstr>MPAL’s Collections</vt:lpstr>
      <vt:lpstr>RISM at US-U</vt:lpstr>
      <vt:lpstr>Data Sources</vt:lpstr>
      <vt:lpstr>Slide 9</vt:lpstr>
      <vt:lpstr>Process</vt:lpstr>
      <vt:lpstr>Data Points in Spreadsheet</vt:lpstr>
      <vt:lpstr>Slide 12</vt:lpstr>
      <vt:lpstr>Local Holding Locations</vt:lpstr>
      <vt:lpstr>Uniqueness of Our RISM Holdings </vt:lpstr>
      <vt:lpstr>Most Frequently Occurring Composers</vt:lpstr>
      <vt:lpstr>Slide 16</vt:lpstr>
      <vt:lpstr>RISM PDF</vt:lpstr>
      <vt:lpstr>RISM OPAC</vt:lpstr>
      <vt:lpstr>Slide 19</vt:lpstr>
      <vt:lpstr>Slide 20</vt:lpstr>
      <vt:lpstr>Card from in-house RISM file</vt:lpstr>
      <vt:lpstr>Slide 22</vt:lpstr>
      <vt:lpstr>Transferred items</vt:lpstr>
      <vt:lpstr>Slide 24</vt:lpstr>
      <vt:lpstr>Slide 25</vt:lpstr>
      <vt:lpstr>Slide 26</vt:lpstr>
      <vt:lpstr>Next Steps: Fixing Existing Records</vt:lpstr>
      <vt:lpstr>Next Steps: Care of Existing Items</vt:lpstr>
      <vt:lpstr>Next Steps: Grow Our RISM Holdings</vt:lpstr>
      <vt:lpstr>Thank you </vt:lpstr>
      <vt:lpstr>Abstract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Unraveling the RISM Riddle in Our Stacks</dc:title>
  <dc:creator>Dougan, Kirstin M</dc:creator>
  <cp:lastModifiedBy>Jennifer Ward</cp:lastModifiedBy>
  <cp:revision>6</cp:revision>
  <dcterms:created xsi:type="dcterms:W3CDTF">2018-08-05T16:42:43Z</dcterms:created>
  <dcterms:modified xsi:type="dcterms:W3CDTF">2018-08-05T17:11:30Z</dcterms:modified>
</cp:coreProperties>
</file>